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7" r:id="rId2"/>
    <p:sldId id="368" r:id="rId3"/>
    <p:sldId id="258" r:id="rId4"/>
    <p:sldId id="314" r:id="rId5"/>
    <p:sldId id="263" r:id="rId6"/>
    <p:sldId id="363" r:id="rId7"/>
    <p:sldId id="330" r:id="rId8"/>
    <p:sldId id="331" r:id="rId9"/>
    <p:sldId id="332" r:id="rId10"/>
    <p:sldId id="333" r:id="rId11"/>
    <p:sldId id="328" r:id="rId12"/>
    <p:sldId id="367" r:id="rId13"/>
    <p:sldId id="335" r:id="rId14"/>
    <p:sldId id="321" r:id="rId15"/>
    <p:sldId id="318" r:id="rId16"/>
    <p:sldId id="284" r:id="rId17"/>
    <p:sldId id="319" r:id="rId18"/>
    <p:sldId id="293" r:id="rId19"/>
    <p:sldId id="325" r:id="rId20"/>
    <p:sldId id="327" r:id="rId21"/>
    <p:sldId id="285" r:id="rId22"/>
    <p:sldId id="274" r:id="rId23"/>
    <p:sldId id="276" r:id="rId24"/>
    <p:sldId id="278" r:id="rId25"/>
    <p:sldId id="279" r:id="rId26"/>
    <p:sldId id="281" r:id="rId27"/>
    <p:sldId id="312" r:id="rId28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3837" autoAdjust="0"/>
  </p:normalViewPr>
  <p:slideViewPr>
    <p:cSldViewPr snapToGrid="0">
      <p:cViewPr varScale="1">
        <p:scale>
          <a:sx n="105" d="100"/>
          <a:sy n="105" d="100"/>
        </p:scale>
        <p:origin x="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8F5DDE-65CB-3B19-084C-844CD91205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6E37E7-8D61-1813-E7E6-0B00DF6447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B92DB-8A27-4560-9968-1D13CF00CC3C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EAB13C-64AA-44AB-DEEF-61FD2AB26F1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D5A32C-F6DA-9147-408A-DE83FE840C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7248-53D0-41D1-81DE-BE793A32B9B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370771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g>
</file>

<file path=ppt/media/image83.png>
</file>

<file path=ppt/media/image84.png>
</file>

<file path=ppt/media/image8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425087-E4B4-4AD7-ADF1-83955C72C9CB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BF1A34-6E55-447C-AEE7-356213EF55B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50583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C8F7EF-CAFA-4F1A-D3A7-B4BDDA0DDCE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9BA25E3-96B5-4B94-8797-DFB39D9A605A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272CFB-D31D-DBDC-45DE-6A896EED5E7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949325"/>
            <a:ext cx="8332788" cy="468788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35B94A-F11B-7E57-559A-90C4CFF65D4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833039" y="5938199"/>
            <a:ext cx="6666840" cy="5625360"/>
          </a:xfrm>
        </p:spPr>
        <p:txBody>
          <a:bodyPr vert="horz"/>
          <a:lstStyle/>
          <a:p>
            <a:endParaRPr lang="en-US" sz="3280">
              <a:ea typeface="Linux Libertine G" pitchFamily="2"/>
              <a:cs typeface="Linux Libertine G" pitchFamily="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9CEE89A8-1440-853A-648E-8F8976ABB128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1E232FF-FADF-4C86-9D58-F26E8DE476F6}" type="slidenum">
              <a:t>16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2F1FE7A7-88B7-D287-004E-9392C1BEEB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A765A009-190D-5910-E1CC-869A6734454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A06551CE-8018-307E-996C-11CD97B39071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185A8DE-8E53-4508-9AAE-717BDE4782FA}" type="slidenum">
              <a:t>17</a:t>
            </a:fld>
            <a:endParaRPr lang="en-NL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6B7EF2E2-4371-7ED3-F920-6A0A00B4FD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90" y="812801"/>
            <a:ext cx="7124703" cy="4008436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3A507FBA-EBE7-DD33-F0A6-34533A19B22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NL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B6B2AFC3-2AAF-C924-D172-D0FC38431519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FF6A337-80DC-4985-BE99-D90B6F2A6640}" type="slidenum">
              <a:t>18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Google Shape;340;gf9b5530179_0_258:notes">
            <a:extLst>
              <a:ext uri="{FF2B5EF4-FFF2-40B4-BE49-F238E27FC236}">
                <a16:creationId xmlns:a16="http://schemas.microsoft.com/office/drawing/2014/main" id="{4BBDC1AC-66C0-0EEB-74FD-B59E519FD0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01688"/>
            <a:ext cx="7124700" cy="4008437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Google Shape;341;gf9b5530179_0_1">
            <a:extLst>
              <a:ext uri="{FF2B5EF4-FFF2-40B4-BE49-F238E27FC236}">
                <a16:creationId xmlns:a16="http://schemas.microsoft.com/office/drawing/2014/main" id="{82D7BFBE-106E-416B-3EF1-E2EFEE39F70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lIns="91440" tIns="91440" rIns="91440" bIns="91440"/>
          <a:lstStyle/>
          <a:p>
            <a:endParaRPr lang="en-NL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B28793A0-7C73-2AB9-C2E5-D656FC219934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8D1EC0F-0808-474E-80CF-CF6C08B226AA}" type="slidenum">
              <a:t>19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97968A10-4713-2930-DC55-EA1D64B590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A735DA90-2440-7B40-86E0-4B869A34F9C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B2564C01-9957-ADD0-6033-42455EE02797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2C8A040-DB53-4C88-8535-5E3992FC5ADE}" type="slidenum">
              <a:t>21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2C45C594-2C6C-CAFD-662F-0548E6D18E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E0E49584-E5E3-B75F-CC70-D5C3CED4F54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6E207938-EABC-B61A-0573-D92E4FCB7049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C17E6A5-0F78-40FF-AAF2-D2C8F9BA7E05}" type="slidenum">
              <a:t>22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0B1AA2BC-8ED2-DEAB-9BE6-BB927E3773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23B8A1A0-BF06-05D1-4E18-6011E0DCE21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F02117B3-4BDF-78B1-0900-7A51A0600BE0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E0F5214-9A67-44C4-A811-CDA21EDC5D4A}" type="slidenum">
              <a:t>23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6FCA9CE5-0529-C953-C3FB-895876BDDB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90" y="812801"/>
            <a:ext cx="7124703" cy="4008436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311886D3-DB33-9233-9328-54023D0556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E53D6E1B-955B-5EE6-B912-9CC19873DB78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487A02D-CB67-4904-BDFD-D1609516A4E5}" type="slidenum">
              <a:t>24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3C11E4E8-8DC8-85F9-4206-1CE110FD7A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020839E3-11BB-3C2C-121F-FC1F7857D7F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4B51267C-00DC-4016-8AF0-1BDFC73CBD06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D4B3B05-4041-4393-AF97-BA256735D342}" type="slidenum">
              <a:t>25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3E40245C-D618-EFE4-0849-B187EC8B33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03C3CE35-6C07-C512-7781-387CF03955F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3AC66B97-A062-7882-94C2-07716D711067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FB70C96-993B-42C8-92B3-4BF567AD9257}" type="slidenum">
              <a:t>26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8675689A-5ECF-12E6-AE2E-3A91EAA7C3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90" y="812801"/>
            <a:ext cx="7124703" cy="4008436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192FA157-8CA3-FDDE-215D-F94B2085917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255139-F7FF-64A8-84CE-5E72ED14BA7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688EAE9-1C98-4BB3-9574-7CC44F21888C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6F1F50-54BE-FBCD-A8F9-E18F46A2E8E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838EC8-BD2A-E1C7-3567-EF803151FC2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 sz="2810">
              <a:ea typeface="Linux Libertine G" pitchFamily="2"/>
              <a:cs typeface="Linux Libertine G" pitchFamily="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6D4F36C1-C614-1E2A-8DF9-2E2F78F15079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1E97A22-54EA-43B2-ACBD-6050A5F43F6F}" type="slidenum">
              <a:t>5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E2C688B2-DC3A-3362-5F5A-2C67B48897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D03A0786-70E3-45C7-EA4D-462F3D2998C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A671BCBA-E5CD-D4BE-F585-79564563A9B1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5F9BC98-3037-4D2D-B2C8-49782D43E967}" type="slidenum">
              <a:t>8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D9FAA7D3-3CE9-C070-6E7E-DFE8567B0E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C17CA3DD-8F84-EAE2-19FF-76F9673F249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44702A2B-BDF9-28EA-FD25-42A4F0AF0897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2CEFC6A-EBA3-4CE3-93F7-AE888DE55019}" type="slidenum">
              <a:t>9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0029B480-31B5-38A8-4213-43F4188000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DB4D2FB8-22D2-D149-582E-5B907095651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FAE1D233-66EE-60B7-A1E2-B22EBE1DD9BA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7050430-E395-40E5-A0EA-7D0EE07E81E8}" type="slidenum">
              <a:t>10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43CBE7FE-D141-728E-57E3-BC5FD9D45D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2D5C47DE-2F93-B5C1-35D1-E412F127B04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BC1DC222-EF6D-EA64-09EA-23C826530623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B9CDE13-53AD-43F6-B6E9-08DD8B2C0FC2}" type="slidenum">
              <a:t>12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B509C222-3DEC-755B-8CDC-9CDE7B73CF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492A5F71-4941-68FF-5440-7528EBF525B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40807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0699287E-B5A5-0601-BEE3-C6F9F6E94F79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F00679B-0F0E-4633-B4DD-9A220AC6699B}" type="slidenum">
              <a:t>13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F05320E1-435A-6A02-1640-E4D8572B01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4CBBA5BE-B04F-A616-C27F-0C093A9F504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A2C2DB-57A8-CCA7-8496-6D61DA9CD0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CDA8A2-694C-129D-30A7-19158C2C792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FF2321-EDDA-5D32-BDE1-221B12B83014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2559EFF-F4BF-47F0-8424-4CA66C93C2F2}" type="slidenum">
              <a:t>14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16F57-C944-850B-C66C-23525C4942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A89D81-8275-AD79-0130-8E554D182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CCA6E-3DE0-EC90-E792-CF3DA85E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2CFA6-181D-C884-6869-C18D16646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7FE48-7752-FEB6-DE79-82AC0A61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91194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52CD9-E847-A75E-F050-D0C83142E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B19C93-7B44-840B-65D5-7204EED022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B0F98-05CB-45C7-A8DA-9B1A8858B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A9020-8E3C-8A8F-6D02-D8DDD9773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0D8C82-4751-C011-B506-A1D070BB1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77203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6B9C10-DB2E-331E-725C-56125F4223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63DEEE-E569-EBCA-D14A-9897DA5A7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CD402-AD8E-D0C6-EE16-64101FC65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04030-0159-8797-00AA-57F2D254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EDDFA-CD1E-FF83-0697-EE1D383D7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04311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CAFF-663A-9D30-F984-FFD8EEB67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1B2F5-FFCE-1ED5-3814-19E2EE73F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2DAA0-1C3C-80E2-19AF-FD69275F9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D573A-8680-FD45-FE80-515C98BBC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F2FD8-A342-623C-944C-CF3A3E980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63368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FA037-4E08-CEF1-3F96-117F494F5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EB9E0F-5BEE-1DAC-87CB-D4C67EBA4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E5FD9-716C-5772-E0C9-9EBD02ED4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27367-2D79-973C-93EE-D817B1525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52027-E440-545D-B987-726E3DC70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87461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05820-28BC-E5BE-7ECE-7EF7B26EB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14B8A-899C-C62C-55BE-C202F341AF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B990D7-72E6-AACA-292C-409D4634A6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55645-2A9F-D19A-D203-778658A0D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F9E86-C7D8-DFDC-5B81-8ECADA804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124E1-AD50-C6D2-848D-2FD8693DE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11736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559D-9A7A-DFBF-7A09-2598B3E64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C36E1-F008-5355-47D0-872DD8B1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561A2-455B-0D7A-5357-B0279A837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B8146E-A3F3-06C4-6F64-F4F0BACFB1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B8778-5D8A-7359-8E0D-29AC040539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0F7D58-2727-1526-C1DD-04D2FFD9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89FDE5-93AB-9F2B-F33D-D5D5E188B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156A63-6521-A7B6-BC13-11DA0D3CF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38595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76849-3C15-0308-72AB-EBF302C0E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E916E-EB5B-1924-B8A2-4DB4B0CD2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491FF5-618A-6694-6436-20D45629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1742E6-772F-FB59-4E92-DD4BB730C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695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3E44D8-B2AF-FFEF-66EE-F6F232759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2597FD-7E2A-AE60-5C59-A4991CE60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D91CA-B600-946F-3FC2-F38577C7A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3627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C8FA3-C85B-0F5A-10D6-862C6CEBB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B68DD-3DF4-8609-10C0-E81B26FE4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CE23-F889-F305-3A49-B1A9866854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21366-9551-9E46-1B52-C99D868B8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A23A8-C679-4C71-EE31-2CA19E214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855E34-2612-A9DD-F3B9-890831A4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67765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49233-62E4-B1E9-127F-52EBF6A7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C9FA42-FDF0-3086-B9D2-E8B0CD5A3B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80B66-549D-933A-B5B2-778D2102A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926846-22F0-7DD5-AB66-F8F107023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844778-A51C-10E9-A294-5148F2C7B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D03F8-C7CF-5019-695F-917A29FF5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0442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6F6C9E-DF87-4FAD-4EC2-2B0940D9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98284-6A37-5B8A-E37B-9C9BC8314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7292F-6F72-3F1E-D2BF-C2CCB700FB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70091-3E22-4C4D-AB14-4A20007E53D7}" type="datetimeFigureOut">
              <a:rPr lang="en-NL" smtClean="0"/>
              <a:t>11/18/24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A532D-B733-030C-BFB3-0A164DD562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9351E-8442-3AA7-95C8-BE753427DF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1096C-9F2F-4E9E-99D4-4F50179D228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06037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3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40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Relationship Id="rId9" Type="http://schemas.openxmlformats.org/officeDocument/2006/relationships/image" Target="../media/image4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12" Type="http://schemas.openxmlformats.org/officeDocument/2006/relationships/image" Target="../media/image5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11" Type="http://schemas.openxmlformats.org/officeDocument/2006/relationships/image" Target="../media/image54.png"/><Relationship Id="rId5" Type="http://schemas.openxmlformats.org/officeDocument/2006/relationships/image" Target="../media/image48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10" Type="http://schemas.openxmlformats.org/officeDocument/2006/relationships/image" Target="../media/image66.png"/><Relationship Id="rId4" Type="http://schemas.openxmlformats.org/officeDocument/2006/relationships/image" Target="../media/image60.png"/><Relationship Id="rId9" Type="http://schemas.openxmlformats.org/officeDocument/2006/relationships/image" Target="../media/image6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D436D1-A368-70F2-F178-34FA88277AD9}"/>
              </a:ext>
            </a:extLst>
          </p:cNvPr>
          <p:cNvSpPr txBox="1"/>
          <p:nvPr/>
        </p:nvSpPr>
        <p:spPr>
          <a:xfrm>
            <a:off x="1106095" y="1812417"/>
            <a:ext cx="10125780" cy="1733805"/>
          </a:xfrm>
          <a:prstGeom prst="rect">
            <a:avLst/>
          </a:prstGeom>
          <a:noFill/>
          <a:ln>
            <a:noFill/>
          </a:ln>
        </p:spPr>
        <p:txBody>
          <a:bodyPr vert="horz" wrap="none" lIns="108847" tIns="54423" rIns="108847" bIns="54423" anchorCtr="0" compatLnSpc="0"/>
          <a:lstStyle/>
          <a:p>
            <a:pPr hangingPunct="0"/>
            <a:endParaRPr lang="de-DE" sz="4838" b="1" dirty="0">
              <a:solidFill>
                <a:srgbClr val="000000"/>
              </a:solidFill>
              <a:latin typeface="Times New Roman" pitchFamily="18"/>
              <a:ea typeface="DejaVu Sans" pitchFamily="2"/>
              <a:cs typeface="DejaVu Sans" pitchFamily="2"/>
            </a:endParaRPr>
          </a:p>
          <a:p>
            <a:pPr algn="ctr" hangingPunct="0"/>
            <a:r>
              <a:rPr lang="en-US" sz="2903" dirty="0">
                <a:solidFill>
                  <a:srgbClr val="000000"/>
                </a:solidFill>
                <a:latin typeface="Times New Roman" pitchFamily="18"/>
                <a:ea typeface="Noto Sans CJK SC" pitchFamily="2"/>
                <a:cs typeface="DejaVu Sans" pitchFamily="2"/>
              </a:rPr>
              <a:t>Giulia Moreni</a:t>
            </a:r>
            <a:r>
              <a:rPr lang="en-US" sz="2903" baseline="33000" dirty="0">
                <a:solidFill>
                  <a:srgbClr val="000000"/>
                </a:solidFill>
                <a:latin typeface="Times New Roman" pitchFamily="18"/>
                <a:ea typeface="Noto Sans CJK SC" pitchFamily="2"/>
                <a:cs typeface="DejaVu Sans" pitchFamily="2"/>
              </a:rPr>
              <a:t>1</a:t>
            </a:r>
            <a:r>
              <a:rPr lang="en-US" sz="2903" dirty="0">
                <a:solidFill>
                  <a:srgbClr val="000000"/>
                </a:solidFill>
                <a:latin typeface="Times New Roman" pitchFamily="18"/>
                <a:ea typeface="Noto Sans CJK SC" pitchFamily="2"/>
                <a:cs typeface="DejaVu Sans" pitchFamily="2"/>
              </a:rPr>
              <a:t>, Cyriel Pennartz</a:t>
            </a:r>
            <a:r>
              <a:rPr lang="en-US" sz="2903" baseline="33000" dirty="0">
                <a:solidFill>
                  <a:srgbClr val="000000"/>
                </a:solidFill>
                <a:latin typeface="Times New Roman" pitchFamily="18"/>
                <a:ea typeface="Noto Sans CJK SC" pitchFamily="2"/>
                <a:cs typeface="DejaVu Sans" pitchFamily="2"/>
              </a:rPr>
              <a:t>1</a:t>
            </a:r>
            <a:r>
              <a:rPr lang="en-US" sz="2903" dirty="0">
                <a:solidFill>
                  <a:srgbClr val="000000"/>
                </a:solidFill>
                <a:latin typeface="Times New Roman" pitchFamily="18"/>
                <a:ea typeface="Noto Sans CJK SC" pitchFamily="2"/>
                <a:cs typeface="DejaVu Sans" pitchFamily="2"/>
              </a:rPr>
              <a:t>, Jorge Mejias</a:t>
            </a:r>
            <a:r>
              <a:rPr lang="en-US" sz="2903" baseline="33000" dirty="0">
                <a:solidFill>
                  <a:srgbClr val="000000"/>
                </a:solidFill>
                <a:latin typeface="Times New Roman" pitchFamily="18"/>
                <a:ea typeface="Noto Sans CJK SC" pitchFamily="2"/>
                <a:cs typeface="DejaVu Sans" pitchFamily="2"/>
              </a:rPr>
              <a:t>1</a:t>
            </a:r>
          </a:p>
          <a:p>
            <a:pPr algn="ctr" hangingPunct="0"/>
            <a:r>
              <a:rPr lang="en-US" sz="2903" baseline="33000" dirty="0">
                <a:solidFill>
                  <a:srgbClr val="000000"/>
                </a:solidFill>
                <a:latin typeface="Times New Roman" pitchFamily="18"/>
                <a:ea typeface="Noto Sans CJK SC" pitchFamily="2"/>
                <a:cs typeface="DejaVu Sans" pitchFamily="2"/>
              </a:rPr>
              <a:t>1</a:t>
            </a:r>
            <a:r>
              <a:rPr lang="en-US" sz="2903" dirty="0">
                <a:solidFill>
                  <a:srgbClr val="000000"/>
                </a:solidFill>
                <a:latin typeface="Times New Roman" pitchFamily="18"/>
                <a:ea typeface="Noto Sans CJK SC" pitchFamily="2"/>
                <a:cs typeface="DejaVu Sans" pitchFamily="2"/>
              </a:rPr>
              <a:t>Cognitive and System Neuroscience group, SILS, University of Amsterdam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DCDAC7-C75E-2A0D-BC5E-74120C35EE3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21390" y="5750582"/>
            <a:ext cx="965252" cy="881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1521FAD-9A9C-F5A4-21F6-8F902CB73C6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1372552" y="5750582"/>
            <a:ext cx="1014884" cy="881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3F45FB-03D8-B432-C4AB-F5F5DC43298C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7711777" y="3865360"/>
            <a:ext cx="4500153" cy="299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25DE28-C3F3-CE88-9425-DB3C6C874F85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2572477" y="5639995"/>
            <a:ext cx="1630086" cy="117772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A7BA95-4992-025F-D5A6-49046F54DF72}"/>
              </a:ext>
            </a:extLst>
          </p:cNvPr>
          <p:cNvSpPr txBox="1"/>
          <p:nvPr/>
        </p:nvSpPr>
        <p:spPr>
          <a:xfrm>
            <a:off x="348362" y="715043"/>
            <a:ext cx="11191928" cy="1134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hangingPunct="0"/>
            <a:r>
              <a:rPr lang="de-DE" sz="3386" b="1" dirty="0" err="1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Emergence</a:t>
            </a:r>
            <a:r>
              <a:rPr lang="de-DE" sz="3386" b="1" dirty="0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 </a:t>
            </a:r>
            <a:r>
              <a:rPr lang="de-DE" sz="3386" b="1" dirty="0" err="1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of</a:t>
            </a:r>
            <a:r>
              <a:rPr lang="de-DE" sz="3386" b="1" dirty="0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 </a:t>
            </a:r>
            <a:r>
              <a:rPr lang="de-DE" sz="3386" b="1" dirty="0" err="1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oscillations</a:t>
            </a:r>
            <a:r>
              <a:rPr lang="de-DE" sz="3386" b="1" dirty="0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 in a </a:t>
            </a:r>
            <a:r>
              <a:rPr lang="de-DE" sz="3386" b="1" dirty="0" err="1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biologically</a:t>
            </a:r>
            <a:r>
              <a:rPr lang="de-DE" sz="3386" b="1" dirty="0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 </a:t>
            </a:r>
            <a:r>
              <a:rPr lang="de-DE" sz="3386" b="1" dirty="0" err="1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realistic</a:t>
            </a:r>
            <a:r>
              <a:rPr lang="de-DE" sz="3386" b="1" dirty="0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 </a:t>
            </a:r>
            <a:r>
              <a:rPr lang="de-DE" sz="3386" b="1" dirty="0" err="1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model</a:t>
            </a:r>
            <a:r>
              <a:rPr lang="de-DE" sz="3386" b="1" dirty="0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 </a:t>
            </a:r>
            <a:r>
              <a:rPr lang="de-DE" sz="3386" b="1" dirty="0" err="1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of</a:t>
            </a:r>
            <a:r>
              <a:rPr lang="de-DE" sz="3386" b="1" dirty="0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 a V1 </a:t>
            </a:r>
            <a:r>
              <a:rPr lang="de-DE" sz="3386" b="1" dirty="0" err="1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cortical</a:t>
            </a:r>
            <a:r>
              <a:rPr lang="de-DE" sz="3386" b="1" dirty="0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 </a:t>
            </a:r>
            <a:r>
              <a:rPr lang="de-DE" sz="3386" b="1" dirty="0" err="1">
                <a:solidFill>
                  <a:srgbClr val="000000"/>
                </a:solidFill>
                <a:latin typeface="Times New Roman" pitchFamily="18"/>
                <a:ea typeface="DejaVu Sans" pitchFamily="2"/>
                <a:cs typeface="DejaVu Sans" pitchFamily="2"/>
              </a:rPr>
              <a:t>column</a:t>
            </a:r>
            <a:endParaRPr lang="de-DE" sz="3386" b="1" dirty="0">
              <a:solidFill>
                <a:srgbClr val="000000"/>
              </a:solidFill>
              <a:latin typeface="Times New Roman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F64954-F276-A861-30C6-D7F1ED4243F7}"/>
              </a:ext>
            </a:extLst>
          </p:cNvPr>
          <p:cNvSpPr txBox="1"/>
          <p:nvPr/>
        </p:nvSpPr>
        <p:spPr>
          <a:xfrm>
            <a:off x="332409" y="134099"/>
            <a:ext cx="7032797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of the FB input on oscillations</a:t>
            </a:r>
          </a:p>
        </p:txBody>
      </p:sp>
      <p:sp>
        <p:nvSpPr>
          <p:cNvPr id="3" name="Straight Connector 4">
            <a:extLst>
              <a:ext uri="{FF2B5EF4-FFF2-40B4-BE49-F238E27FC236}">
                <a16:creationId xmlns:a16="http://schemas.microsoft.com/office/drawing/2014/main" id="{125BCB6E-2EAF-9508-7BE2-9B4B750AA5E0}"/>
              </a:ext>
            </a:extLst>
          </p:cNvPr>
          <p:cNvSpPr/>
          <p:nvPr/>
        </p:nvSpPr>
        <p:spPr>
          <a:xfrm>
            <a:off x="3329181" y="2805809"/>
            <a:ext cx="829411" cy="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*/ f7 f0 1"/>
              <a:gd name="f13" fmla="*/ f8 f0 1"/>
              <a:gd name="f14" fmla="?: f9 f3 1"/>
              <a:gd name="f15" fmla="?: f10 f4 1"/>
              <a:gd name="f16" fmla="?: f11 f5 1"/>
              <a:gd name="f17" fmla="*/ f12 1 f2"/>
              <a:gd name="f18" fmla="*/ f13 1 f2"/>
              <a:gd name="f19" fmla="*/ f14 1 21600"/>
              <a:gd name="f20" fmla="*/ f15 1 21600"/>
              <a:gd name="f21" fmla="*/ 21600 f14 1"/>
              <a:gd name="f22" fmla="*/ 21600 f15 1"/>
              <a:gd name="f23" fmla="+- f17 0 f1"/>
              <a:gd name="f24" fmla="+- f18 0 f1"/>
              <a:gd name="f25" fmla="min f20 f19"/>
              <a:gd name="f26" fmla="*/ f21 1 f16"/>
              <a:gd name="f27" fmla="*/ f22 1 f16"/>
              <a:gd name="f28" fmla="val f26"/>
              <a:gd name="f29" fmla="val f27"/>
              <a:gd name="f30" fmla="*/ f6 f25 1"/>
              <a:gd name="f31" fmla="*/ f28 f25 1"/>
              <a:gd name="f32" fmla="*/ f29 f2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0" y="f30"/>
              </a:cxn>
              <a:cxn ang="f24">
                <a:pos x="f31" y="f32"/>
              </a:cxn>
            </a:cxnLst>
            <a:rect l="f30" t="f30" r="f31" b="f32"/>
            <a:pathLst>
              <a:path>
                <a:moveTo>
                  <a:pt x="f30" y="f30"/>
                </a:moveTo>
                <a:lnTo>
                  <a:pt x="f31" y="f32"/>
                </a:lnTo>
              </a:path>
            </a:pathLst>
          </a:custGeom>
          <a:noFill/>
          <a:ln w="29160" cap="flat">
            <a:solidFill>
              <a:srgbClr val="000000"/>
            </a:solidFill>
            <a:prstDash val="solid"/>
            <a:miter/>
            <a:tailEnd type="arrow"/>
          </a:ln>
        </p:spPr>
        <p:txBody>
          <a:bodyPr vert="horz" wrap="none" lIns="126258" tIns="71838" rIns="126258" bIns="71838" anchor="ctr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>
              <a:solidFill>
                <a:srgbClr val="000000"/>
              </a:solidFill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CB68E66F-A351-87CB-1EC0-5A20D6B51B48}"/>
              </a:ext>
            </a:extLst>
          </p:cNvPr>
          <p:cNvSpPr txBox="1"/>
          <p:nvPr/>
        </p:nvSpPr>
        <p:spPr>
          <a:xfrm>
            <a:off x="3364526" y="2373211"/>
            <a:ext cx="530298" cy="43095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L4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725E7895-34D2-4FF5-6EBE-6C462F4993E2}"/>
              </a:ext>
            </a:extLst>
          </p:cNvPr>
          <p:cNvSpPr txBox="1"/>
          <p:nvPr/>
        </p:nvSpPr>
        <p:spPr>
          <a:xfrm>
            <a:off x="3389463" y="2068440"/>
            <a:ext cx="524641" cy="41884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L5</a:t>
            </a: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A6FD1A1D-BB1A-8A3C-D24C-8AF072BD2FED}"/>
              </a:ext>
            </a:extLst>
          </p:cNvPr>
          <p:cNvSpPr txBox="1"/>
          <p:nvPr/>
        </p:nvSpPr>
        <p:spPr>
          <a:xfrm>
            <a:off x="2875936" y="2211763"/>
            <a:ext cx="402729" cy="41884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F</a:t>
            </a:r>
          </a:p>
        </p:txBody>
      </p:sp>
      <p:pic>
        <p:nvPicPr>
          <p:cNvPr id="7" name="Picture 15" descr="A picture containing handwriting, font, text, design&#10;&#10;Description automatically generated">
            <a:extLst>
              <a:ext uri="{FF2B5EF4-FFF2-40B4-BE49-F238E27FC236}">
                <a16:creationId xmlns:a16="http://schemas.microsoft.com/office/drawing/2014/main" id="{E88B5055-DEEC-36D8-5C25-C8B028100A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948"/>
          <a:stretch>
            <a:fillRect/>
          </a:stretch>
        </p:blipFill>
        <p:spPr>
          <a:xfrm>
            <a:off x="3159163" y="2661612"/>
            <a:ext cx="4206042" cy="357764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7" descr="A picture containing text, font, number, screenshot&#10;&#10;Description automatically generated">
            <a:extLst>
              <a:ext uri="{FF2B5EF4-FFF2-40B4-BE49-F238E27FC236}">
                <a16:creationId xmlns:a16="http://schemas.microsoft.com/office/drawing/2014/main" id="{1A152547-D628-BD5C-21B3-6767C8729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039" y="3914223"/>
            <a:ext cx="1014933" cy="18668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9" descr="A picture containing line, diagram&#10;&#10;Description automatically generated">
            <a:extLst>
              <a:ext uri="{FF2B5EF4-FFF2-40B4-BE49-F238E27FC236}">
                <a16:creationId xmlns:a16="http://schemas.microsoft.com/office/drawing/2014/main" id="{8C52213D-DEE8-B2E4-3DF9-7B09527D7C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2061" y="2868269"/>
            <a:ext cx="3164358" cy="316435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0" name="Freeform: Shape 12">
            <a:extLst>
              <a:ext uri="{FF2B5EF4-FFF2-40B4-BE49-F238E27FC236}">
                <a16:creationId xmlns:a16="http://schemas.microsoft.com/office/drawing/2014/main" id="{A3E30D83-5818-7E22-328F-B4EF4ED4C2E5}"/>
              </a:ext>
            </a:extLst>
          </p:cNvPr>
          <p:cNvSpPr/>
          <p:nvPr/>
        </p:nvSpPr>
        <p:spPr>
          <a:xfrm>
            <a:off x="7248038" y="68155"/>
            <a:ext cx="4872667" cy="6789845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0" cap="flat">
            <a:solidFill>
              <a:srgbClr val="FFFFFF"/>
            </a:solidFill>
            <a:prstDash val="solid"/>
            <a:miter/>
          </a:ln>
        </p:spPr>
        <p:txBody>
          <a:bodyPr vert="horz" wrap="none" lIns="108851" tIns="54420" rIns="108851" bIns="54420" anchor="ctr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>
              <a:solidFill>
                <a:srgbClr val="000000"/>
              </a:solidFill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2A8B9D-6A87-BDAB-D7F6-0F28F9627567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7779094" y="739912"/>
            <a:ext cx="2875291" cy="549935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Picture 23" descr="A screen shot of a screen&#10;&#10;Description automatically generated with low confidence">
            <a:extLst>
              <a:ext uri="{FF2B5EF4-FFF2-40B4-BE49-F238E27FC236}">
                <a16:creationId xmlns:a16="http://schemas.microsoft.com/office/drawing/2014/main" id="{6CAB8BBE-93EA-9C1E-43AA-1E85FE12E9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969" y="553372"/>
            <a:ext cx="2627827" cy="600647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5" name="Picture 24" descr="A close-up of a card&#10;&#10;Description automatically generated with low confidence">
            <a:extLst>
              <a:ext uri="{FF2B5EF4-FFF2-40B4-BE49-F238E27FC236}">
                <a16:creationId xmlns:a16="http://schemas.microsoft.com/office/drawing/2014/main" id="{A95301F7-CE71-A810-7636-04160E32A6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229" y="972645"/>
            <a:ext cx="691208" cy="79104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9E6E210A-67CA-E3AF-4511-C304D1373760}"/>
              </a:ext>
            </a:extLst>
          </p:cNvPr>
          <p:cNvSpPr txBox="1"/>
          <p:nvPr/>
        </p:nvSpPr>
        <p:spPr>
          <a:xfrm>
            <a:off x="177155" y="250570"/>
            <a:ext cx="7536581" cy="4466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Manipulation on the model to study oscillations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2FB1F813-1E46-F1FA-53B1-8A161B8A681B}"/>
              </a:ext>
            </a:extLst>
          </p:cNvPr>
          <p:cNvSpPr txBox="1"/>
          <p:nvPr/>
        </p:nvSpPr>
        <p:spPr>
          <a:xfrm>
            <a:off x="177155" y="966153"/>
            <a:ext cx="6093406" cy="14517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marL="414703" indent="-414703" defTabSz="1105875" hangingPunct="0">
              <a:buSzPct val="100000"/>
              <a:buFont typeface="Calibri Light"/>
              <a:buAutoNum type="arabicPeriod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Layers where plasticity is crucial to obtain oscillations.</a:t>
            </a:r>
            <a:b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</a:br>
            <a:endParaRPr lang="en-US" sz="2177" dirty="0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marL="414703" indent="-414703" defTabSz="1105875" hangingPunct="0">
              <a:buSzPct val="100000"/>
              <a:buFont typeface="Calibri Light"/>
              <a:buAutoNum type="arabicPeriod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Role of inhibitory neurons in oscillations</a:t>
            </a:r>
          </a:p>
        </p:txBody>
      </p:sp>
      <p:pic>
        <p:nvPicPr>
          <p:cNvPr id="4" name="Picture 7" descr="A picture containing text, diagram, parallel, line&#10;&#10;Description automatically generated">
            <a:extLst>
              <a:ext uri="{FF2B5EF4-FFF2-40B4-BE49-F238E27FC236}">
                <a16:creationId xmlns:a16="http://schemas.microsoft.com/office/drawing/2014/main" id="{E1620B8A-B640-7BBF-9967-0349FC024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1273" y="387278"/>
            <a:ext cx="4469827" cy="626698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F877E8-2DFB-8ACE-1ED1-93CDE558192E}"/>
              </a:ext>
            </a:extLst>
          </p:cNvPr>
          <p:cNvSpPr txBox="1"/>
          <p:nvPr/>
        </p:nvSpPr>
        <p:spPr>
          <a:xfrm>
            <a:off x="285749" y="4116904"/>
            <a:ext cx="719702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hangingPunct="0">
              <a:buFontTx/>
              <a:buChar char="-"/>
            </a:pPr>
            <a:r>
              <a:rPr lang="en-US" sz="2000" dirty="0">
                <a:solidFill>
                  <a:srgbClr val="00000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Plasticity outside L4 not crucial for oscillations  </a:t>
            </a:r>
          </a:p>
          <a:p>
            <a:pPr marL="342900" indent="-342900" hangingPunct="0">
              <a:buFontTx/>
              <a:buChar char="-"/>
            </a:pPr>
            <a:r>
              <a:rPr lang="en-US" sz="2000" dirty="0">
                <a:solidFill>
                  <a:srgbClr val="00000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L4 crucial</a:t>
            </a:r>
          </a:p>
          <a:p>
            <a:pPr hangingPunct="0"/>
            <a:endParaRPr lang="en-US" sz="2000" dirty="0">
              <a:solidFill>
                <a:srgbClr val="000000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  <a:p>
            <a:pPr marL="342900" indent="-342900" defTabSz="1105875" hangingPunct="0">
              <a:buSzPct val="100000"/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dirty="0">
                <a:solidFill>
                  <a:srgbClr val="00000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All inhibitory groups contribute to oscillations </a:t>
            </a:r>
          </a:p>
          <a:p>
            <a:pPr marL="342900" indent="-342900" defTabSz="1105875" hangingPunct="0">
              <a:buSzPct val="100000"/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PV are the most important neurons</a:t>
            </a:r>
          </a:p>
          <a:p>
            <a:pPr hangingPunct="0"/>
            <a:endParaRPr lang="en-US" sz="2000" dirty="0">
              <a:solidFill>
                <a:srgbClr val="000000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0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F3F265-DF23-F1C2-5E92-88C798028474}"/>
              </a:ext>
            </a:extLst>
          </p:cNvPr>
          <p:cNvSpPr txBox="1"/>
          <p:nvPr/>
        </p:nvSpPr>
        <p:spPr>
          <a:xfrm>
            <a:off x="110803" y="134099"/>
            <a:ext cx="7032797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inhibitory neurons on oscillations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4D2C35-EC9B-EE71-910B-422C148059D6}"/>
              </a:ext>
            </a:extLst>
          </p:cNvPr>
          <p:cNvSpPr txBox="1"/>
          <p:nvPr/>
        </p:nvSpPr>
        <p:spPr>
          <a:xfrm>
            <a:off x="216171" y="818960"/>
            <a:ext cx="11616972" cy="194574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Goal</a:t>
            </a: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: Understand which are the most crucial groups involved in oscillations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 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ea typeface="Noto Sans CJK SC" pitchFamily="2"/>
                <a:cs typeface="Lohit Devanagari" pitchFamily="2"/>
              </a:rPr>
              <a:t>“</a:t>
            </a:r>
            <a:r>
              <a:rPr lang="en-US" sz="2177" dirty="0">
                <a:solidFill>
                  <a:srgbClr val="000000"/>
                </a:solidFill>
                <a:ea typeface="Liberation Sans" pitchFamily="34"/>
                <a:cs typeface="Liberation Sans" pitchFamily="34"/>
              </a:rPr>
              <a:t>Optogenetics experiments” in the model: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ea typeface="Liberation Sans" pitchFamily="34"/>
                <a:cs typeface="Liberation Sans" pitchFamily="34"/>
              </a:rPr>
              <a:t>Totally inhibit one group of neurons and see the effect on the oscillations</a:t>
            </a:r>
            <a:r>
              <a:rPr lang="en-US" sz="2177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36A849-07E8-D987-3515-7B00EA6F80A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10802" y="2654116"/>
            <a:ext cx="2139051" cy="409088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B823AA-9BF6-9C65-B933-84ED26BB56D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249853" y="2553977"/>
            <a:ext cx="2191735" cy="419102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E7C292-68EC-61ED-77C1-1FA001D1C37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4504722" y="2543528"/>
            <a:ext cx="2241366" cy="428899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74E0F8-00CB-8C9E-30B7-8044069FBC3E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6967267" y="2543527"/>
            <a:ext cx="2248764" cy="430205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C9D896-2202-0D7E-C6B7-08C4C1BC6D2B}"/>
              </a:ext>
            </a:extLst>
          </p:cNvPr>
          <p:cNvSpPr txBox="1"/>
          <p:nvPr/>
        </p:nvSpPr>
        <p:spPr>
          <a:xfrm>
            <a:off x="9308785" y="2742275"/>
            <a:ext cx="3011569" cy="194574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PV4 off: bigger effect 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compared to SST, VIP.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935" dirty="0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The speed of oscillations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is increased.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458FAD-E31E-18C1-7997-7CA61CBD4B11}"/>
              </a:ext>
            </a:extLst>
          </p:cNvPr>
          <p:cNvSpPr txBox="1"/>
          <p:nvPr/>
        </p:nvSpPr>
        <p:spPr>
          <a:xfrm>
            <a:off x="9228218" y="5277929"/>
            <a:ext cx="2592727" cy="133359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Removing one group 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alone is not enough 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to make huge changes</a:t>
            </a:r>
          </a:p>
        </p:txBody>
      </p:sp>
    </p:spTree>
    <p:extLst>
      <p:ext uri="{BB962C8B-B14F-4D97-AF65-F5344CB8AC3E}">
        <p14:creationId xmlns:p14="http://schemas.microsoft.com/office/powerpoint/2010/main" val="2616886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84FB3139-0C93-328B-47D0-D50EC1AAACB2}"/>
              </a:ext>
            </a:extLst>
          </p:cNvPr>
          <p:cNvSpPr txBox="1"/>
          <p:nvPr/>
        </p:nvSpPr>
        <p:spPr>
          <a:xfrm>
            <a:off x="386398" y="6082778"/>
            <a:ext cx="11889097" cy="102750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The more groups you inhibit the more the speed of the oscillations increase.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 dirty="0">
              <a:solidFill>
                <a:srgbClr val="000000"/>
              </a:solidFill>
              <a:latin typeface="Liberation Serif" pitchFamily="18"/>
              <a:ea typeface="Noto Sans CJK SC" pitchFamily="2"/>
              <a:cs typeface="Lohit Devanagari" pitchFamily="2"/>
            </a:endParaRP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 dirty="0">
              <a:solidFill>
                <a:srgbClr val="000000"/>
              </a:solidFill>
              <a:latin typeface="Liberation Serif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D342A713-3E4C-372D-40B9-6A7C3B27E7F6}"/>
              </a:ext>
            </a:extLst>
          </p:cNvPr>
          <p:cNvSpPr txBox="1"/>
          <p:nvPr/>
        </p:nvSpPr>
        <p:spPr>
          <a:xfrm>
            <a:off x="159914" y="17649"/>
            <a:ext cx="5587752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 dirty="0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inhibitory neurons on oscillations – different combinations groups off</a:t>
            </a: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2B34E856-38AE-C476-1E78-D95012C2EC3C}"/>
              </a:ext>
            </a:extLst>
          </p:cNvPr>
          <p:cNvSpPr txBox="1"/>
          <p:nvPr/>
        </p:nvSpPr>
        <p:spPr>
          <a:xfrm>
            <a:off x="6414325" y="3207056"/>
            <a:ext cx="822878" cy="60927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386" dirty="0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. . .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2B829D5B-5F5C-2C1E-8936-1AE5D23038FE}"/>
              </a:ext>
            </a:extLst>
          </p:cNvPr>
          <p:cNvSpPr txBox="1"/>
          <p:nvPr/>
        </p:nvSpPr>
        <p:spPr>
          <a:xfrm>
            <a:off x="389882" y="6424562"/>
            <a:ext cx="5097504" cy="41578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Each of them contributes to the oscillations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2BDA090C-1A4F-650C-A2BA-8BE3109EA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98" y="-337912"/>
            <a:ext cx="3000377" cy="685800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2B05C6DF-0531-5785-F547-B4A60F3DCA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5229" y="-47243"/>
            <a:ext cx="2831409" cy="647180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5">
            <a:extLst>
              <a:ext uri="{FF2B5EF4-FFF2-40B4-BE49-F238E27FC236}">
                <a16:creationId xmlns:a16="http://schemas.microsoft.com/office/drawing/2014/main" id="{DFADB254-E6DA-BB11-5296-0F71800697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4079" y="-337912"/>
            <a:ext cx="2999957" cy="685800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24" descr="A close-up of a card&#10;&#10;Description automatically generated with low confidence">
            <a:extLst>
              <a:ext uri="{FF2B5EF4-FFF2-40B4-BE49-F238E27FC236}">
                <a16:creationId xmlns:a16="http://schemas.microsoft.com/office/drawing/2014/main" id="{04499225-A541-6DBB-0C91-F8D9C1E099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59998" y="4815826"/>
            <a:ext cx="691208" cy="79104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9885D41-EE0E-83B0-0995-7D866BAEC517}"/>
              </a:ext>
            </a:extLst>
          </p:cNvPr>
          <p:cNvSpPr txBox="1"/>
          <p:nvPr/>
        </p:nvSpPr>
        <p:spPr>
          <a:xfrm>
            <a:off x="6180972" y="656069"/>
            <a:ext cx="24743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Oscillations: it is an emerging property.</a:t>
            </a:r>
            <a:br>
              <a:rPr lang="en-US" sz="1800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</a:br>
            <a:endParaRPr lang="en-US" sz="1800" dirty="0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Each group on his own is not responsible alone but all together they are.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dirty="0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F3105B-CB10-5EF6-ED03-4D09DB4F46D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/>
            <a:alphaModFix/>
          </a:blip>
          <a:srcRect l="48806" t="1027" b="95174"/>
          <a:stretch/>
        </p:blipFill>
        <p:spPr>
          <a:xfrm>
            <a:off x="1781534" y="443510"/>
            <a:ext cx="1497395" cy="21255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245EE6-D7F3-8538-8649-79DFBD7895A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lum/>
            <a:alphaModFix/>
          </a:blip>
          <a:srcRect l="51740" t="476" b="94825"/>
          <a:stretch/>
        </p:blipFill>
        <p:spPr>
          <a:xfrm>
            <a:off x="4681474" y="400453"/>
            <a:ext cx="1372477" cy="25561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689158-935D-AA88-2A21-7017C9C35D4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lum/>
            <a:alphaModFix/>
          </a:blip>
          <a:srcRect l="50436" t="-2795" b="95147"/>
          <a:stretch/>
        </p:blipFill>
        <p:spPr>
          <a:xfrm>
            <a:off x="10194777" y="444457"/>
            <a:ext cx="1434163" cy="42322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 shot of a screen&#10;&#10;Description automatically generated with medium confidence">
            <a:extLst>
              <a:ext uri="{FF2B5EF4-FFF2-40B4-BE49-F238E27FC236}">
                <a16:creationId xmlns:a16="http://schemas.microsoft.com/office/drawing/2014/main" id="{6F458AAD-8403-5C4D-DBC2-81F634092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2593" y="1276563"/>
            <a:ext cx="2553159" cy="583577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4" descr="A screen shot of a screen&#10;&#10;Description automatically generated with low confidence">
            <a:extLst>
              <a:ext uri="{FF2B5EF4-FFF2-40B4-BE49-F238E27FC236}">
                <a16:creationId xmlns:a16="http://schemas.microsoft.com/office/drawing/2014/main" id="{2257C375-5E22-D9C5-F40B-D89F2B81EC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23" y="1298681"/>
            <a:ext cx="2553159" cy="583577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6" descr="A screen 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091B19D5-CB68-5B3E-FE09-CCB1783D5E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5114" y="1276563"/>
            <a:ext cx="2553159" cy="583577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8" descr="A screen shot of a screen&#10;&#10;Description automatically generated with medium confidence">
            <a:extLst>
              <a:ext uri="{FF2B5EF4-FFF2-40B4-BE49-F238E27FC236}">
                <a16:creationId xmlns:a16="http://schemas.microsoft.com/office/drawing/2014/main" id="{97811A6E-9750-8FFB-0AAF-7717913144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7624" y="1298681"/>
            <a:ext cx="2553159" cy="583577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0" descr="A screen 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44749A78-37AD-539A-8407-AE017BF833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24741" y="1276563"/>
            <a:ext cx="2553159" cy="583577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2" descr="A close-up of a card&#10;&#10;Description automatically generated with medium confidence">
            <a:extLst>
              <a:ext uri="{FF2B5EF4-FFF2-40B4-BE49-F238E27FC236}">
                <a16:creationId xmlns:a16="http://schemas.microsoft.com/office/drawing/2014/main" id="{939356F3-7D69-D64A-0F35-A15258D0C0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03557" y="713083"/>
            <a:ext cx="828382" cy="103247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4" descr="A picture containing symbol, screenshot&#10;&#10;Description automatically generated">
            <a:extLst>
              <a:ext uri="{FF2B5EF4-FFF2-40B4-BE49-F238E27FC236}">
                <a16:creationId xmlns:a16="http://schemas.microsoft.com/office/drawing/2014/main" id="{B569330E-8453-EEF9-164E-57370186FB2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03872" y="696506"/>
            <a:ext cx="820077" cy="103247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6" descr="A picture containing symbol&#10;&#10;Description automatically generated">
            <a:extLst>
              <a:ext uri="{FF2B5EF4-FFF2-40B4-BE49-F238E27FC236}">
                <a16:creationId xmlns:a16="http://schemas.microsoft.com/office/drawing/2014/main" id="{07DA4565-E10F-E9B4-F332-FDB9265091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40566" y="721377"/>
            <a:ext cx="804716" cy="101588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Picture 18" descr="A close-up of a card&#10;&#10;Description automatically generated with low confidence">
            <a:extLst>
              <a:ext uri="{FF2B5EF4-FFF2-40B4-BE49-F238E27FC236}">
                <a16:creationId xmlns:a16="http://schemas.microsoft.com/office/drawing/2014/main" id="{38AA0445-2422-725C-1969-4E58B3098DB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44740" y="696506"/>
            <a:ext cx="804716" cy="100306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" name="Picture 20" descr="A group of colorful circles with letters&#10;&#10;Description automatically generated with low confidence">
            <a:extLst>
              <a:ext uri="{FF2B5EF4-FFF2-40B4-BE49-F238E27FC236}">
                <a16:creationId xmlns:a16="http://schemas.microsoft.com/office/drawing/2014/main" id="{666F5A9E-FC21-8A44-5AF3-B2D68D99B41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5865" y="537756"/>
            <a:ext cx="829057" cy="101588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TextBox 21">
            <a:extLst>
              <a:ext uri="{FF2B5EF4-FFF2-40B4-BE49-F238E27FC236}">
                <a16:creationId xmlns:a16="http://schemas.microsoft.com/office/drawing/2014/main" id="{3BD6BFCF-FD97-4C71-5B2D-C6CCCE05627B}"/>
              </a:ext>
            </a:extLst>
          </p:cNvPr>
          <p:cNvSpPr txBox="1"/>
          <p:nvPr/>
        </p:nvSpPr>
        <p:spPr>
          <a:xfrm>
            <a:off x="52123" y="0"/>
            <a:ext cx="5587752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 dirty="0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inhibitory neurons on oscillations </a:t>
            </a:r>
          </a:p>
        </p:txBody>
      </p:sp>
      <p:sp>
        <p:nvSpPr>
          <p:cNvPr id="13" name="TextBox 22">
            <a:extLst>
              <a:ext uri="{FF2B5EF4-FFF2-40B4-BE49-F238E27FC236}">
                <a16:creationId xmlns:a16="http://schemas.microsoft.com/office/drawing/2014/main" id="{57DB58B8-9C63-00D9-C496-9115C7BEE8CB}"/>
              </a:ext>
            </a:extLst>
          </p:cNvPr>
          <p:cNvSpPr txBox="1"/>
          <p:nvPr/>
        </p:nvSpPr>
        <p:spPr>
          <a:xfrm>
            <a:off x="213118" y="607793"/>
            <a:ext cx="399044" cy="395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b="1" kern="0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B</a:t>
            </a:r>
            <a:endParaRPr lang="en-US" sz="1935" b="1">
              <a:solidFill>
                <a:srgbClr val="000000"/>
              </a:solidFill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71204F-3C74-9829-4C0F-22A654110642}"/>
              </a:ext>
            </a:extLst>
          </p:cNvPr>
          <p:cNvSpPr txBox="1"/>
          <p:nvPr/>
        </p:nvSpPr>
        <p:spPr>
          <a:xfrm>
            <a:off x="8236980" y="0"/>
            <a:ext cx="4194159" cy="774117"/>
          </a:xfrm>
          <a:prstGeom prst="rect">
            <a:avLst/>
          </a:prstGeom>
          <a:noFill/>
          <a:ln>
            <a:noFill/>
          </a:ln>
        </p:spPr>
        <p:txBody>
          <a:bodyPr vert="horz" wrap="none" lIns="108847" tIns="54423" rIns="108847" bIns="54423" anchorCtr="0" compatLnSpc="0"/>
          <a:lstStyle/>
          <a:p>
            <a:pPr hangingPunct="0"/>
            <a:r>
              <a:rPr lang="en-US" sz="1935" dirty="0">
                <a:solidFill>
                  <a:srgbClr val="000000"/>
                </a:solidFill>
                <a:latin typeface="Liberation Serif" pitchFamily="18"/>
                <a:ea typeface="Lohit Devanagari" pitchFamily="2"/>
                <a:cs typeface="DejaVu Sans" pitchFamily="2"/>
              </a:rPr>
              <a:t>PV are the most relevant group.</a:t>
            </a:r>
          </a:p>
          <a:p>
            <a:pPr hangingPunct="0"/>
            <a:r>
              <a:rPr lang="en-US" sz="1935" dirty="0">
                <a:solidFill>
                  <a:srgbClr val="000000"/>
                </a:solidFill>
                <a:latin typeface="Liberation Serif" pitchFamily="18"/>
                <a:ea typeface="Lohit Devanagari" pitchFamily="2"/>
                <a:cs typeface="DejaVu Sans" pitchFamily="2"/>
              </a:rPr>
              <a:t>All groups contribute to oscillations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A picture containing text, diagram, parallel, plan&#10;&#10;Description automatically generated">
            <a:extLst>
              <a:ext uri="{FF2B5EF4-FFF2-40B4-BE49-F238E27FC236}">
                <a16:creationId xmlns:a16="http://schemas.microsoft.com/office/drawing/2014/main" id="{A5C5016E-5F1F-1EA1-FEF0-00EFEDB82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91" y="629412"/>
            <a:ext cx="4608075" cy="622857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962AFBBC-9823-B3BA-E3FC-00717CC470E5}"/>
              </a:ext>
            </a:extLst>
          </p:cNvPr>
          <p:cNvSpPr txBox="1"/>
          <p:nvPr/>
        </p:nvSpPr>
        <p:spPr>
          <a:xfrm>
            <a:off x="214" y="6487353"/>
            <a:ext cx="1017411" cy="36676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14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Fig. 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11C39B-7EAE-00BE-D680-7DDEA6A6F926}"/>
              </a:ext>
            </a:extLst>
          </p:cNvPr>
          <p:cNvSpPr txBox="1"/>
          <p:nvPr/>
        </p:nvSpPr>
        <p:spPr>
          <a:xfrm>
            <a:off x="221390" y="246423"/>
            <a:ext cx="8847050" cy="7283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Is the structure of learning crucial?</a:t>
            </a: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98F9D306-1201-F308-4AC2-05CAD568D7EE}"/>
              </a:ext>
            </a:extLst>
          </p:cNvPr>
          <p:cNvSpPr/>
          <p:nvPr/>
        </p:nvSpPr>
        <p:spPr>
          <a:xfrm>
            <a:off x="110802" y="673769"/>
            <a:ext cx="4799525" cy="6158996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FF"/>
          </a:solidFill>
          <a:ln w="0" cap="flat">
            <a:solidFill>
              <a:srgbClr val="FFFFFF"/>
            </a:solidFill>
            <a:prstDash val="solid"/>
            <a:miter/>
          </a:ln>
        </p:spPr>
        <p:txBody>
          <a:bodyPr vert="horz" wrap="none" lIns="108851" tIns="54420" rIns="108851" bIns="54420" anchor="ctr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>
              <a:solidFill>
                <a:srgbClr val="000000"/>
              </a:solidFill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9B7AA5E2-2EBB-9276-0690-2165F428F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346" y="782588"/>
            <a:ext cx="7849313" cy="575157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7">
            <a:extLst>
              <a:ext uri="{FF2B5EF4-FFF2-40B4-BE49-F238E27FC236}">
                <a16:creationId xmlns:a16="http://schemas.microsoft.com/office/drawing/2014/main" id="{A024F56B-A47D-8102-26AB-21479093B37C}"/>
              </a:ext>
            </a:extLst>
          </p:cNvPr>
          <p:cNvSpPr txBox="1"/>
          <p:nvPr/>
        </p:nvSpPr>
        <p:spPr>
          <a:xfrm>
            <a:off x="221390" y="246865"/>
            <a:ext cx="8847050" cy="7283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Is the structure of learning crucial?</a:t>
            </a:r>
          </a:p>
        </p:txBody>
      </p:sp>
      <p:pic>
        <p:nvPicPr>
          <p:cNvPr id="3" name="Picture 27" descr="A picture containing text, diagram, screenshot, plan&#10;&#10;Description automatically generated">
            <a:extLst>
              <a:ext uri="{FF2B5EF4-FFF2-40B4-BE49-F238E27FC236}">
                <a16:creationId xmlns:a16="http://schemas.microsoft.com/office/drawing/2014/main" id="{AFF0E8B3-7088-D3C9-2B27-22F44D44D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067" y="1061646"/>
            <a:ext cx="8337703" cy="520870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277A03-4B38-920B-AB04-1CF612ADA5B0}"/>
              </a:ext>
            </a:extLst>
          </p:cNvPr>
          <p:cNvSpPr txBox="1"/>
          <p:nvPr/>
        </p:nvSpPr>
        <p:spPr>
          <a:xfrm>
            <a:off x="222264" y="221176"/>
            <a:ext cx="4865003" cy="53900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19" b="1">
                <a:solidFill>
                  <a:srgbClr val="C00000"/>
                </a:solidFill>
                <a:latin typeface="Liberation Sans" pitchFamily="34"/>
                <a:ea typeface="Noto Sans CJK SC" pitchFamily="2"/>
                <a:cs typeface="Lohit Devanagari" pitchFamily="2"/>
              </a:rPr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C2DC7-00A6-8927-9D3E-437D78F81CF2}"/>
              </a:ext>
            </a:extLst>
          </p:cNvPr>
          <p:cNvSpPr txBox="1"/>
          <p:nvPr/>
        </p:nvSpPr>
        <p:spPr>
          <a:xfrm>
            <a:off x="266233" y="884705"/>
            <a:ext cx="10903381" cy="552679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935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 Layer and cell-specific </a:t>
            </a:r>
            <a:r>
              <a:rPr lang="en-US" sz="1935" b="1" u="sng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spontaneous</a:t>
            </a: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 activity matching experimental data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	- Suppl.: effect of killing inhibition, scaling up</a:t>
            </a: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935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Layer and cell-specific </a:t>
            </a:r>
            <a:r>
              <a:rPr lang="en-US" sz="1935" b="1" u="sng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evoked</a:t>
            </a: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 (FF input) activity matching experimental data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     	- Latency (L4→L23 → L5)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935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999999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Feedback input &amp; summary table of input effects to any cell type/layer.</a:t>
            </a: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935">
              <a:solidFill>
                <a:srgbClr val="999999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Plasticity (STDP) in the model → emergence of oscillations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	- Plasticity outside L4 not crucial for oscillations - L4 crucial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	- Frequency depends on the input f in [12 Hz – 60 Hz]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	- FB switches off oscillations  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	- Role of inhibitory groups on oscillations: PV most important group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	- Structure of the learned weights is fundamental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 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44;p39_1">
            <a:extLst>
              <a:ext uri="{FF2B5EF4-FFF2-40B4-BE49-F238E27FC236}">
                <a16:creationId xmlns:a16="http://schemas.microsoft.com/office/drawing/2014/main" id="{291FF365-6BAA-F1EA-711F-936E08840F3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4211" y="1758950"/>
            <a:ext cx="10515600" cy="4351338"/>
          </a:xfrm>
        </p:spPr>
        <p:txBody>
          <a:bodyPr vert="horz" lIns="110588" tIns="110588" rIns="110588" bIns="110588" rtlCol="0">
            <a:normAutofit/>
          </a:bodyPr>
          <a:lstStyle/>
          <a:p>
            <a:pPr>
              <a:lnSpc>
                <a:spcPct val="95000"/>
              </a:lnSpc>
              <a:spcBef>
                <a:spcPts val="1451"/>
              </a:spcBef>
              <a:tabLst>
                <a:tab pos="0" algn="l"/>
              </a:tabLst>
            </a:pPr>
            <a:r>
              <a:rPr lang="en-US" sz="2056" dirty="0">
                <a:latin typeface="Nimbus Roman" pitchFamily="2"/>
              </a:rPr>
              <a:t>Jorge F. </a:t>
            </a:r>
            <a:r>
              <a:rPr lang="en-US" sz="2056" dirty="0" err="1">
                <a:latin typeface="Nimbus Roman" pitchFamily="2"/>
              </a:rPr>
              <a:t>Mejias</a:t>
            </a:r>
            <a:r>
              <a:rPr lang="en-US" sz="2056" dirty="0">
                <a:latin typeface="Nimbus Roman" pitchFamily="2"/>
              </a:rPr>
              <a:t> </a:t>
            </a:r>
          </a:p>
          <a:p>
            <a:pPr>
              <a:lnSpc>
                <a:spcPct val="95000"/>
              </a:lnSpc>
              <a:spcBef>
                <a:spcPts val="1451"/>
              </a:spcBef>
              <a:tabLst>
                <a:tab pos="0" algn="l"/>
              </a:tabLst>
            </a:pPr>
            <a:r>
              <a:rPr lang="en-US" sz="2056" dirty="0">
                <a:latin typeface="Nimbus Roman" pitchFamily="2"/>
              </a:rPr>
              <a:t>Cyriel </a:t>
            </a:r>
            <a:r>
              <a:rPr lang="en-US" sz="2056" dirty="0" err="1">
                <a:latin typeface="Nimbus Roman" pitchFamily="2"/>
              </a:rPr>
              <a:t>Pennartz</a:t>
            </a:r>
            <a:endParaRPr lang="en-US" sz="2056" dirty="0">
              <a:latin typeface="Nimbus Roman" pitchFamily="2"/>
            </a:endParaRPr>
          </a:p>
          <a:p>
            <a:pPr marL="0" indent="0">
              <a:lnSpc>
                <a:spcPct val="95000"/>
              </a:lnSpc>
              <a:spcBef>
                <a:spcPts val="1451"/>
              </a:spcBef>
              <a:buNone/>
              <a:tabLst>
                <a:tab pos="0" algn="l"/>
              </a:tabLst>
            </a:pPr>
            <a:endParaRPr lang="en-US" sz="2056" dirty="0">
              <a:latin typeface="Nimbus Roman" pitchFamily="2"/>
            </a:endParaRPr>
          </a:p>
          <a:p>
            <a:pPr>
              <a:lnSpc>
                <a:spcPct val="95000"/>
              </a:lnSpc>
              <a:spcBef>
                <a:spcPts val="1451"/>
              </a:spcBef>
              <a:tabLst>
                <a:tab pos="0" algn="l"/>
              </a:tabLst>
            </a:pPr>
            <a:endParaRPr lang="en-US" sz="2056" dirty="0">
              <a:latin typeface="Nimbus Roman" pitchFamily="2"/>
            </a:endParaRPr>
          </a:p>
          <a:p>
            <a:pPr>
              <a:lnSpc>
                <a:spcPct val="95000"/>
              </a:lnSpc>
              <a:spcBef>
                <a:spcPts val="1451"/>
              </a:spcBef>
              <a:tabLst>
                <a:tab pos="0" algn="l"/>
              </a:tabLst>
            </a:pPr>
            <a:endParaRPr lang="en-US" sz="2056" dirty="0">
              <a:latin typeface="Nimbus Roman" pitchFamily="2"/>
            </a:endParaRPr>
          </a:p>
          <a:p>
            <a:pPr marL="0" indent="0">
              <a:lnSpc>
                <a:spcPct val="95000"/>
              </a:lnSpc>
              <a:spcBef>
                <a:spcPts val="1451"/>
              </a:spcBef>
              <a:buNone/>
              <a:tabLst>
                <a:tab pos="0" algn="l"/>
              </a:tabLst>
            </a:pPr>
            <a:r>
              <a:rPr lang="en-US" sz="2056" dirty="0">
                <a:latin typeface="Nimbus Roman" pitchFamily="2"/>
              </a:rPr>
              <a:t>and everyone in the lab!</a:t>
            </a:r>
          </a:p>
          <a:p>
            <a:pPr>
              <a:lnSpc>
                <a:spcPct val="95000"/>
              </a:lnSpc>
              <a:spcBef>
                <a:spcPts val="1451"/>
              </a:spcBef>
              <a:spcAft>
                <a:spcPts val="1451"/>
              </a:spcAft>
              <a:tabLst>
                <a:tab pos="0" algn="l"/>
              </a:tabLst>
            </a:pPr>
            <a:endParaRPr lang="en-US" sz="1814" dirty="0">
              <a:solidFill>
                <a:srgbClr val="595959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0BFA60-69E6-C5E3-893D-F816378BFAE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67471" y="1189907"/>
            <a:ext cx="8523557" cy="566742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9B51A0-999A-0A4B-95E3-D61D95DB0D51}"/>
              </a:ext>
            </a:extLst>
          </p:cNvPr>
          <p:cNvSpPr txBox="1"/>
          <p:nvPr/>
        </p:nvSpPr>
        <p:spPr>
          <a:xfrm>
            <a:off x="374211" y="296497"/>
            <a:ext cx="9911571" cy="58908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tabLst>
                <a:tab pos="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386">
                <a:solidFill>
                  <a:srgbClr val="CC0000"/>
                </a:solidFill>
                <a:latin typeface="Liberation Sans" pitchFamily="34"/>
                <a:ea typeface="Arial" pitchFamily="2"/>
                <a:cs typeface="Arial" pitchFamily="2"/>
              </a:rPr>
              <a:t>Acknowledgments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4F48AA-7102-3C45-6C58-C48E0CB626F3}"/>
              </a:ext>
            </a:extLst>
          </p:cNvPr>
          <p:cNvSpPr txBox="1"/>
          <p:nvPr/>
        </p:nvSpPr>
        <p:spPr>
          <a:xfrm>
            <a:off x="5086350" y="23924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hangingPunct="0"/>
            <a:r>
              <a:rPr lang="en-US" sz="1800" dirty="0">
                <a:solidFill>
                  <a:srgbClr val="000000"/>
                </a:solidFill>
                <a:latin typeface="Times New Roman" pitchFamily="18"/>
                <a:ea typeface="Noto Sans CJK SC" pitchFamily="2"/>
                <a:cs typeface="DejaVu Sans" pitchFamily="2"/>
              </a:rPr>
              <a:t>Cognitive and System Neuroscience group, SILS, University of Amsterdam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06575C-5A4D-70EE-187E-A349250E1C5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05836" y="5679846"/>
            <a:ext cx="1014884" cy="881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2AF7BC-87EA-6CDB-E944-421DBEE1BF7C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805761" y="5569259"/>
            <a:ext cx="1630086" cy="1177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B80C69-282F-8CCD-A004-DC017C07BEB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10802" y="221177"/>
            <a:ext cx="3093858" cy="240333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863155-E306-3239-9166-E349F13AB6F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127778" y="2853085"/>
            <a:ext cx="2305374" cy="389279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0DAC67-4A6D-DAAC-F7C5-E7B82FC58759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2322564" y="3430841"/>
            <a:ext cx="2290568" cy="143503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2389FB-9F98-8A7F-13EA-EECAF612154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4866092" y="3309372"/>
            <a:ext cx="2350218" cy="332591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F0B40B-D3A4-68E1-7D7D-1D62B74A6D07}"/>
              </a:ext>
            </a:extLst>
          </p:cNvPr>
          <p:cNvPicPr>
            <a:picLocks noChangeAspect="1"/>
          </p:cNvPicPr>
          <p:nvPr/>
        </p:nvPicPr>
        <p:blipFill>
          <a:blip r:embed="rId7">
            <a:lum/>
            <a:alphaModFix/>
          </a:blip>
          <a:srcRect/>
          <a:stretch>
            <a:fillRect/>
          </a:stretch>
        </p:blipFill>
        <p:spPr>
          <a:xfrm>
            <a:off x="7064793" y="3207056"/>
            <a:ext cx="2547010" cy="360369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8550E3-628E-30F9-6018-CCC34F9DBC3C}"/>
              </a:ext>
            </a:extLst>
          </p:cNvPr>
          <p:cNvPicPr>
            <a:picLocks noChangeAspect="1"/>
          </p:cNvPicPr>
          <p:nvPr/>
        </p:nvPicPr>
        <p:blipFill>
          <a:blip r:embed="rId8">
            <a:lum/>
            <a:alphaModFix/>
          </a:blip>
          <a:srcRect/>
          <a:stretch>
            <a:fillRect/>
          </a:stretch>
        </p:blipFill>
        <p:spPr>
          <a:xfrm>
            <a:off x="9510793" y="3175273"/>
            <a:ext cx="2523499" cy="35706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E97864-B15F-CEB0-91CE-5924A54784B8}"/>
              </a:ext>
            </a:extLst>
          </p:cNvPr>
          <p:cNvSpPr txBox="1"/>
          <p:nvPr/>
        </p:nvSpPr>
        <p:spPr>
          <a:xfrm>
            <a:off x="3565122" y="2834107"/>
            <a:ext cx="5816117" cy="5886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386" b="1" dirty="0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Thanks for your attention!</a:t>
            </a:r>
          </a:p>
        </p:txBody>
      </p:sp>
      <p:pic>
        <p:nvPicPr>
          <p:cNvPr id="9" name="Picture 19">
            <a:extLst>
              <a:ext uri="{FF2B5EF4-FFF2-40B4-BE49-F238E27FC236}">
                <a16:creationId xmlns:a16="http://schemas.microsoft.com/office/drawing/2014/main" id="{D737E5AF-4CEA-633A-5190-F17D9590C5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04660" y="299528"/>
            <a:ext cx="4313931" cy="229232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Picture 21">
            <a:extLst>
              <a:ext uri="{FF2B5EF4-FFF2-40B4-BE49-F238E27FC236}">
                <a16:creationId xmlns:a16="http://schemas.microsoft.com/office/drawing/2014/main" id="{EAAD8BBB-05F7-F49B-19D6-5781E3B06A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79665" y="289519"/>
            <a:ext cx="4693869" cy="230233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55504E-580E-8B0D-A15C-F0D12E3C6935}"/>
              </a:ext>
            </a:extLst>
          </p:cNvPr>
          <p:cNvSpPr txBox="1"/>
          <p:nvPr/>
        </p:nvSpPr>
        <p:spPr>
          <a:xfrm>
            <a:off x="123093" y="119520"/>
            <a:ext cx="60983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hangingPunct="0"/>
            <a:r>
              <a:rPr lang="en-US" sz="2800" b="1" dirty="0">
                <a:solidFill>
                  <a:srgbClr val="C00000"/>
                </a:solidFill>
                <a:ea typeface="Arial" pitchFamily="2"/>
                <a:cs typeface="Arial" pitchFamily="2"/>
              </a:rPr>
              <a:t>General Intro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FCEEEB-D918-A694-DE72-CF02CBDCA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93" y="1601350"/>
            <a:ext cx="5713678" cy="33995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AF0828-86DB-9A94-B334-9ED37493F937}"/>
              </a:ext>
            </a:extLst>
          </p:cNvPr>
          <p:cNvSpPr txBox="1"/>
          <p:nvPr/>
        </p:nvSpPr>
        <p:spPr>
          <a:xfrm>
            <a:off x="6221437" y="2275280"/>
            <a:ext cx="473802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b="1" dirty="0"/>
              <a:t>We added: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dirty="0"/>
              <a:t>Interneurons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dirty="0"/>
              <a:t>Receptors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dirty="0"/>
              <a:t>Plasticity</a:t>
            </a:r>
          </a:p>
          <a:p>
            <a:endParaRPr lang="en-IT" dirty="0"/>
          </a:p>
          <a:p>
            <a:r>
              <a:rPr lang="en-IT" b="1" dirty="0"/>
              <a:t>Why?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dirty="0"/>
              <a:t>Connections with experiments (optogenetics)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dirty="0"/>
              <a:t>Biologically plausible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74F7EB-EB60-7619-2DB7-379C077D2AA4}"/>
              </a:ext>
            </a:extLst>
          </p:cNvPr>
          <p:cNvSpPr txBox="1"/>
          <p:nvPr/>
        </p:nvSpPr>
        <p:spPr>
          <a:xfrm>
            <a:off x="123092" y="5073798"/>
            <a:ext cx="5713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kern="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Potjans</a:t>
            </a:r>
            <a:r>
              <a:rPr lang="en-GB" sz="12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T. C. &amp; </a:t>
            </a:r>
            <a:r>
              <a:rPr lang="en-GB" sz="1200" kern="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Diesmann</a:t>
            </a:r>
            <a:r>
              <a:rPr lang="en-GB" sz="12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M. </a:t>
            </a:r>
          </a:p>
          <a:p>
            <a:r>
              <a:rPr lang="en-GB" sz="12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 cell-type specific cortical microcircuit: relating structure and activity in a full-scale spiking network model.</a:t>
            </a:r>
            <a:r>
              <a:rPr lang="en-IT" sz="1200" dirty="0">
                <a:effectLst/>
              </a:rPr>
              <a:t> </a:t>
            </a:r>
            <a:r>
              <a:rPr lang="en-GB" sz="1200" i="1" kern="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Cereb</a:t>
            </a:r>
            <a:r>
              <a:rPr lang="en-GB" sz="1200" i="1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Cortex 2014</a:t>
            </a:r>
          </a:p>
          <a:p>
            <a:endParaRPr lang="en-IT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1B0D55-6296-DB22-348B-186CC4C4FB83}"/>
              </a:ext>
            </a:extLst>
          </p:cNvPr>
          <p:cNvSpPr txBox="1"/>
          <p:nvPr/>
        </p:nvSpPr>
        <p:spPr>
          <a:xfrm>
            <a:off x="123093" y="953205"/>
            <a:ext cx="5058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Cortical column: building block of brain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61E50A-19CB-A710-2850-817F19DFC186}"/>
              </a:ext>
            </a:extLst>
          </p:cNvPr>
          <p:cNvSpPr txBox="1"/>
          <p:nvPr/>
        </p:nvSpPr>
        <p:spPr>
          <a:xfrm>
            <a:off x="6387870" y="5306762"/>
            <a:ext cx="610496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b="1" dirty="0">
                <a:solidFill>
                  <a:srgbClr val="C00000"/>
                </a:solidFill>
              </a:rPr>
              <a:t>Research questions: </a:t>
            </a:r>
          </a:p>
          <a:p>
            <a:r>
              <a:rPr lang="en-IT" dirty="0"/>
              <a:t>1) Role of feedforward and feedback in the cortical column</a:t>
            </a:r>
          </a:p>
          <a:p>
            <a:r>
              <a:rPr lang="en-IT" b="1" dirty="0"/>
              <a:t>2) Plasticity and Oscillations, role of inhibitory neurons  </a:t>
            </a:r>
          </a:p>
          <a:p>
            <a:r>
              <a:rPr lang="en-IT" dirty="0"/>
              <a:t>3) Orientation selectivity in the column</a:t>
            </a:r>
          </a:p>
          <a:p>
            <a:r>
              <a:rPr lang="en-IT" dirty="0"/>
              <a:t>4) LFP simulation in a cortical column model</a:t>
            </a: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1C298B14-0BA1-2CF3-AAE2-A03C583A0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7555" y="73910"/>
            <a:ext cx="3061352" cy="239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18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2B9D88-5873-51B8-4BE7-04B0C40438EE}"/>
              </a:ext>
            </a:extLst>
          </p:cNvPr>
          <p:cNvSpPr txBox="1"/>
          <p:nvPr/>
        </p:nvSpPr>
        <p:spPr>
          <a:xfrm>
            <a:off x="4231872" y="2840363"/>
            <a:ext cx="5816117" cy="5886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386" b="1" dirty="0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Back up slides</a:t>
            </a:r>
          </a:p>
        </p:txBody>
      </p:sp>
    </p:spTree>
    <p:extLst>
      <p:ext uri="{BB962C8B-B14F-4D97-AF65-F5344CB8AC3E}">
        <p14:creationId xmlns:p14="http://schemas.microsoft.com/office/powerpoint/2010/main" val="1888879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A picture containing rectangle, screenshot, square, design&#10;&#10;Description automatically generated">
            <a:extLst>
              <a:ext uri="{FF2B5EF4-FFF2-40B4-BE49-F238E27FC236}">
                <a16:creationId xmlns:a16="http://schemas.microsoft.com/office/drawing/2014/main" id="{14CF04D4-ED25-46BE-DDBF-49F75C0BE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83" y="3837409"/>
            <a:ext cx="3020593" cy="302059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1F6F29F-1C2C-F30A-442E-35411BD80A77}"/>
              </a:ext>
            </a:extLst>
          </p:cNvPr>
          <p:cNvSpPr txBox="1"/>
          <p:nvPr/>
        </p:nvSpPr>
        <p:spPr>
          <a:xfrm>
            <a:off x="221390" y="247297"/>
            <a:ext cx="8847050" cy="7283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Is the structure of learning crucial?</a:t>
            </a:r>
          </a:p>
        </p:txBody>
      </p:sp>
      <p:sp>
        <p:nvSpPr>
          <p:cNvPr id="4" name="Straight Connector 6">
            <a:extLst>
              <a:ext uri="{FF2B5EF4-FFF2-40B4-BE49-F238E27FC236}">
                <a16:creationId xmlns:a16="http://schemas.microsoft.com/office/drawing/2014/main" id="{1C78083D-7908-0E8E-5DF6-0541CF9A657B}"/>
              </a:ext>
            </a:extLst>
          </p:cNvPr>
          <p:cNvSpPr/>
          <p:nvPr/>
        </p:nvSpPr>
        <p:spPr>
          <a:xfrm flipV="1">
            <a:off x="2211976" y="2764703"/>
            <a:ext cx="1548234" cy="165882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*/ f7 f0 1"/>
              <a:gd name="f13" fmla="*/ f8 f0 1"/>
              <a:gd name="f14" fmla="?: f9 f3 1"/>
              <a:gd name="f15" fmla="?: f10 f4 1"/>
              <a:gd name="f16" fmla="?: f11 f5 1"/>
              <a:gd name="f17" fmla="*/ f12 1 f2"/>
              <a:gd name="f18" fmla="*/ f13 1 f2"/>
              <a:gd name="f19" fmla="*/ f14 1 21600"/>
              <a:gd name="f20" fmla="*/ f15 1 21600"/>
              <a:gd name="f21" fmla="*/ 21600 f14 1"/>
              <a:gd name="f22" fmla="*/ 21600 f15 1"/>
              <a:gd name="f23" fmla="+- f17 0 f1"/>
              <a:gd name="f24" fmla="+- f18 0 f1"/>
              <a:gd name="f25" fmla="min f20 f19"/>
              <a:gd name="f26" fmla="*/ f21 1 f16"/>
              <a:gd name="f27" fmla="*/ f22 1 f16"/>
              <a:gd name="f28" fmla="val f26"/>
              <a:gd name="f29" fmla="val f27"/>
              <a:gd name="f30" fmla="*/ f6 f25 1"/>
              <a:gd name="f31" fmla="*/ f28 f25 1"/>
              <a:gd name="f32" fmla="*/ f29 f2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0" y="f30"/>
              </a:cxn>
              <a:cxn ang="f24">
                <a:pos x="f31" y="f32"/>
              </a:cxn>
            </a:cxnLst>
            <a:rect l="f30" t="f30" r="f31" b="f32"/>
            <a:pathLst>
              <a:path>
                <a:moveTo>
                  <a:pt x="f30" y="f30"/>
                </a:moveTo>
                <a:lnTo>
                  <a:pt x="f31" y="f32"/>
                </a:lnTo>
              </a:path>
            </a:pathLst>
          </a:custGeom>
          <a:noFill/>
          <a:ln w="0" cap="flat">
            <a:solidFill>
              <a:srgbClr val="000000"/>
            </a:solidFill>
            <a:prstDash val="solid"/>
            <a:miter/>
          </a:ln>
        </p:spPr>
        <p:txBody>
          <a:bodyPr vert="horz" wrap="none" lIns="108851" tIns="54420" rIns="108851" bIns="54420" anchor="ctr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>
              <a:solidFill>
                <a:srgbClr val="000000"/>
              </a:solidFill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5" name="Straight Connector 7">
            <a:extLst>
              <a:ext uri="{FF2B5EF4-FFF2-40B4-BE49-F238E27FC236}">
                <a16:creationId xmlns:a16="http://schemas.microsoft.com/office/drawing/2014/main" id="{F0D4B761-89B2-E69A-A05E-84A1850837AC}"/>
              </a:ext>
            </a:extLst>
          </p:cNvPr>
          <p:cNvSpPr/>
          <p:nvPr/>
        </p:nvSpPr>
        <p:spPr>
          <a:xfrm>
            <a:off x="2211976" y="4423525"/>
            <a:ext cx="1437646" cy="154823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*/ f7 f0 1"/>
              <a:gd name="f13" fmla="*/ f8 f0 1"/>
              <a:gd name="f14" fmla="?: f9 f3 1"/>
              <a:gd name="f15" fmla="?: f10 f4 1"/>
              <a:gd name="f16" fmla="?: f11 f5 1"/>
              <a:gd name="f17" fmla="*/ f12 1 f2"/>
              <a:gd name="f18" fmla="*/ f13 1 f2"/>
              <a:gd name="f19" fmla="*/ f14 1 21600"/>
              <a:gd name="f20" fmla="*/ f15 1 21600"/>
              <a:gd name="f21" fmla="*/ 21600 f14 1"/>
              <a:gd name="f22" fmla="*/ 21600 f15 1"/>
              <a:gd name="f23" fmla="+- f17 0 f1"/>
              <a:gd name="f24" fmla="+- f18 0 f1"/>
              <a:gd name="f25" fmla="min f20 f19"/>
              <a:gd name="f26" fmla="*/ f21 1 f16"/>
              <a:gd name="f27" fmla="*/ f22 1 f16"/>
              <a:gd name="f28" fmla="val f26"/>
              <a:gd name="f29" fmla="val f27"/>
              <a:gd name="f30" fmla="*/ f6 f25 1"/>
              <a:gd name="f31" fmla="*/ f28 f25 1"/>
              <a:gd name="f32" fmla="*/ f29 f2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0" y="f30"/>
              </a:cxn>
              <a:cxn ang="f24">
                <a:pos x="f31" y="f32"/>
              </a:cxn>
            </a:cxnLst>
            <a:rect l="f30" t="f30" r="f31" b="f32"/>
            <a:pathLst>
              <a:path>
                <a:moveTo>
                  <a:pt x="f30" y="f30"/>
                </a:moveTo>
                <a:lnTo>
                  <a:pt x="f31" y="f32"/>
                </a:lnTo>
              </a:path>
            </a:pathLst>
          </a:custGeom>
          <a:noFill/>
          <a:ln w="0" cap="flat">
            <a:solidFill>
              <a:srgbClr val="000000"/>
            </a:solidFill>
            <a:prstDash val="solid"/>
            <a:miter/>
          </a:ln>
        </p:spPr>
        <p:txBody>
          <a:bodyPr vert="horz" wrap="none" lIns="108851" tIns="54420" rIns="108851" bIns="54420" anchor="ctr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>
              <a:solidFill>
                <a:srgbClr val="000000"/>
              </a:solidFill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CF05C7-B5B7-7FDF-3C0C-E7C21D31F66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 t="17919" r="22560" b="19904"/>
          <a:stretch>
            <a:fillRect/>
          </a:stretch>
        </p:blipFill>
        <p:spPr>
          <a:xfrm>
            <a:off x="2681124" y="4132988"/>
            <a:ext cx="766275" cy="6630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0" descr="A picture containing rectangle, screenshot, square, line&#10;&#10;Description automatically generated">
            <a:extLst>
              <a:ext uri="{FF2B5EF4-FFF2-40B4-BE49-F238E27FC236}">
                <a16:creationId xmlns:a16="http://schemas.microsoft.com/office/drawing/2014/main" id="{56B88D7C-11AE-572C-CD34-E729BE5BDC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077" y="961354"/>
            <a:ext cx="3020593" cy="302059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4" descr="A picture containing screenshot, rectangle, square, line&#10;&#10;Description automatically generated">
            <a:extLst>
              <a:ext uri="{FF2B5EF4-FFF2-40B4-BE49-F238E27FC236}">
                <a16:creationId xmlns:a16="http://schemas.microsoft.com/office/drawing/2014/main" id="{FA7128A8-8BBE-B7BF-F72A-8C3EFA3258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8906" y="2159554"/>
            <a:ext cx="4517502" cy="45175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6" descr="A picture containing screenshot, rectangle, square, colorfulness&#10;&#10;Description automatically generated">
            <a:extLst>
              <a:ext uri="{FF2B5EF4-FFF2-40B4-BE49-F238E27FC236}">
                <a16:creationId xmlns:a16="http://schemas.microsoft.com/office/drawing/2014/main" id="{C9711BEF-94AA-1094-8C16-D6C13FA0A3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4763" y="2285171"/>
            <a:ext cx="4425062" cy="442506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650428-C0DC-D4D9-DAB6-888B7AC0841D}"/>
              </a:ext>
            </a:extLst>
          </p:cNvPr>
          <p:cNvSpPr txBox="1"/>
          <p:nvPr/>
        </p:nvSpPr>
        <p:spPr>
          <a:xfrm>
            <a:off x="331978" y="221177"/>
            <a:ext cx="8294110" cy="103795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Layers where plasticity is crucial to obtain oscillations?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 b="1">
              <a:solidFill>
                <a:srgbClr val="C9211E"/>
              </a:solidFill>
              <a:latin typeface="Liberation Sans" pitchFamily="18"/>
              <a:ea typeface="Noto Sans CJK SC" pitchFamily="2"/>
              <a:cs typeface="Lohit Devanagari" pitchFamily="2"/>
            </a:endParaRP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>
              <a:solidFill>
                <a:srgbClr val="000000"/>
              </a:solidFill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960209-D1CB-6D97-5113-515E472DE9C0}"/>
              </a:ext>
            </a:extLst>
          </p:cNvPr>
          <p:cNvSpPr txBox="1"/>
          <p:nvPr/>
        </p:nvSpPr>
        <p:spPr>
          <a:xfrm>
            <a:off x="6971070" y="6274572"/>
            <a:ext cx="5220721" cy="7214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Plasticity in E4 is crucial for oscillations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D0223E-2FF9-BCD8-5B74-C689F951A122}"/>
              </a:ext>
            </a:extLst>
          </p:cNvPr>
          <p:cNvSpPr txBox="1"/>
          <p:nvPr/>
        </p:nvSpPr>
        <p:spPr>
          <a:xfrm>
            <a:off x="331978" y="5639995"/>
            <a:ext cx="8404698" cy="99529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What happens with no self plasticity in L5, L2/3, L6? Oscillations still there?</a:t>
            </a: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Only plasticity within L4?</a:t>
            </a: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And no plasticity in L4?</a:t>
            </a:r>
          </a:p>
        </p:txBody>
      </p:sp>
      <p:pic>
        <p:nvPicPr>
          <p:cNvPr id="5" name="Picture 8" descr="A picture containing text, sketch, drawing, diagram&#10;&#10;Description automatically generated">
            <a:extLst>
              <a:ext uri="{FF2B5EF4-FFF2-40B4-BE49-F238E27FC236}">
                <a16:creationId xmlns:a16="http://schemas.microsoft.com/office/drawing/2014/main" id="{8C5F2731-C1B8-F36C-FEFC-C8A0704A3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213" y="627034"/>
            <a:ext cx="9469595" cy="486919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E7DE980C-87A7-586D-C75C-13E924139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2453" y="3307370"/>
            <a:ext cx="984864" cy="115462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5F2FE2-BDE7-8E2E-59E9-43BBC8B4EE41}"/>
              </a:ext>
            </a:extLst>
          </p:cNvPr>
          <p:cNvSpPr txBox="1"/>
          <p:nvPr/>
        </p:nvSpPr>
        <p:spPr>
          <a:xfrm>
            <a:off x="331978" y="5973297"/>
            <a:ext cx="9234982" cy="7214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When interneurons are inhibited the speed of the oscillations increases.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They all play a role (each layer).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59C10D-87F6-B4CD-57BE-A554C0321970}"/>
              </a:ext>
            </a:extLst>
          </p:cNvPr>
          <p:cNvSpPr txBox="1"/>
          <p:nvPr/>
        </p:nvSpPr>
        <p:spPr>
          <a:xfrm>
            <a:off x="221390" y="244255"/>
            <a:ext cx="8625874" cy="7283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inhibitory neurons on oscillations - layer study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9C173D-CEC3-70C4-3DDC-F39A8B47414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764917" y="938694"/>
            <a:ext cx="2226558" cy="425894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BA9533-F1F2-6B90-FFE2-82233E8D8E5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212663" y="912132"/>
            <a:ext cx="2253565" cy="431250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70560B-0FA4-1E3C-222F-63C212BFB10F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7627310" y="960457"/>
            <a:ext cx="2215246" cy="423717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FFADD4-938E-DF7B-E80E-0885DEF5ED41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331978" y="884706"/>
            <a:ext cx="2250512" cy="430379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9CF5CE-54D4-F89F-EF4A-6C32E02E6254}"/>
              </a:ext>
            </a:extLst>
          </p:cNvPr>
          <p:cNvPicPr>
            <a:picLocks noChangeAspect="1"/>
          </p:cNvPicPr>
          <p:nvPr/>
        </p:nvPicPr>
        <p:blipFill>
          <a:blip r:embed="rId7">
            <a:lum/>
            <a:alphaModFix/>
          </a:blip>
          <a:srcRect/>
          <a:stretch>
            <a:fillRect/>
          </a:stretch>
        </p:blipFill>
        <p:spPr>
          <a:xfrm>
            <a:off x="10055892" y="1113279"/>
            <a:ext cx="2135136" cy="408436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TextBox 12">
            <a:extLst>
              <a:ext uri="{FF2B5EF4-FFF2-40B4-BE49-F238E27FC236}">
                <a16:creationId xmlns:a16="http://schemas.microsoft.com/office/drawing/2014/main" id="{CD4D1380-94EB-0D19-9367-8496EB6A9C4D}"/>
              </a:ext>
            </a:extLst>
          </p:cNvPr>
          <p:cNvSpPr txBox="1"/>
          <p:nvPr/>
        </p:nvSpPr>
        <p:spPr>
          <a:xfrm>
            <a:off x="10837851" y="5110133"/>
            <a:ext cx="939125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16 Hz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BC734C30-C34B-1FFC-AEA9-1153534A35E6}"/>
              </a:ext>
            </a:extLst>
          </p:cNvPr>
          <p:cNvSpPr txBox="1"/>
          <p:nvPr/>
        </p:nvSpPr>
        <p:spPr>
          <a:xfrm>
            <a:off x="10764707" y="5529407"/>
            <a:ext cx="1289612" cy="116465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Layer 5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opposite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effect!</a:t>
            </a:r>
          </a:p>
        </p:txBody>
      </p:sp>
      <p:cxnSp>
        <p:nvCxnSpPr>
          <p:cNvPr id="11" name="Straight Arrow Connector 17">
            <a:extLst>
              <a:ext uri="{FF2B5EF4-FFF2-40B4-BE49-F238E27FC236}">
                <a16:creationId xmlns:a16="http://schemas.microsoft.com/office/drawing/2014/main" id="{8D105AB4-9E06-8C29-EA01-1D8761494968}"/>
              </a:ext>
            </a:extLst>
          </p:cNvPr>
          <p:cNvCxnSpPr/>
          <p:nvPr/>
        </p:nvCxnSpPr>
        <p:spPr>
          <a:xfrm>
            <a:off x="2582491" y="5386051"/>
            <a:ext cx="7362183" cy="0"/>
          </a:xfrm>
          <a:prstGeom prst="straightConnector1">
            <a:avLst/>
          </a:prstGeom>
          <a:noFill/>
          <a:ln w="38103" cap="flat">
            <a:solidFill>
              <a:srgbClr val="000000"/>
            </a:solidFill>
            <a:prstDash val="solid"/>
            <a:miter/>
            <a:tailEnd type="arrow"/>
          </a:ln>
        </p:spPr>
      </p:cxnSp>
      <p:sp>
        <p:nvSpPr>
          <p:cNvPr id="12" name="TextBox 19">
            <a:extLst>
              <a:ext uri="{FF2B5EF4-FFF2-40B4-BE49-F238E27FC236}">
                <a16:creationId xmlns:a16="http://schemas.microsoft.com/office/drawing/2014/main" id="{6D015AF3-0DE2-D6E4-0DE3-A1426F86BF91}"/>
              </a:ext>
            </a:extLst>
          </p:cNvPr>
          <p:cNvSpPr txBox="1"/>
          <p:nvPr/>
        </p:nvSpPr>
        <p:spPr>
          <a:xfrm>
            <a:off x="3511807" y="5338211"/>
            <a:ext cx="6097708" cy="4466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defTabSz="1105875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Increased speed of the oscillations</a:t>
            </a:r>
            <a:endParaRPr lang="en-NL" sz="2177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D473D2-0803-B319-44D9-166A04A4EF0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18567" y="597076"/>
            <a:ext cx="3133469" cy="599614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5BB3CC-C215-9BFF-1E65-809BE0CE8416}"/>
              </a:ext>
            </a:extLst>
          </p:cNvPr>
          <p:cNvSpPr txBox="1"/>
          <p:nvPr/>
        </p:nvSpPr>
        <p:spPr>
          <a:xfrm>
            <a:off x="221391" y="245118"/>
            <a:ext cx="5587752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inhibitory neurons on oscillations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BB3002-CF6C-CCCE-398B-DFAAEE7247DF}"/>
              </a:ext>
            </a:extLst>
          </p:cNvPr>
          <p:cNvSpPr txBox="1"/>
          <p:nvPr/>
        </p:nvSpPr>
        <p:spPr>
          <a:xfrm>
            <a:off x="4755503" y="1327058"/>
            <a:ext cx="6038112" cy="102750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Switching off all inhibitory neurons → 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activity too high, no oscillations visible anymore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B4C820-96C0-3D1B-1E58-CAA7B848EC32}"/>
              </a:ext>
            </a:extLst>
          </p:cNvPr>
          <p:cNvSpPr txBox="1"/>
          <p:nvPr/>
        </p:nvSpPr>
        <p:spPr>
          <a:xfrm>
            <a:off x="221390" y="995293"/>
            <a:ext cx="10405950" cy="462434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Oscillations: it is an emerging property.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   Each group on his own is not responsible alone but all together they are.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 dirty="0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Without all the inhibitory I don’t have oscillations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but removing one group at a time (or few groups) still show oscillations. </a:t>
            </a:r>
            <a:endParaRPr lang="en-US" sz="2177" kern="0" dirty="0">
              <a:solidFill>
                <a:srgbClr val="000000"/>
              </a:solidFill>
              <a:latin typeface="Calibri"/>
              <a:ea typeface="Liberation Sans" pitchFamily="34"/>
              <a:cs typeface="Liberation Sans" pitchFamily="34"/>
            </a:endParaRP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Alone they are not crucial but all together they are.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 dirty="0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 dirty="0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Removing some inhibitory neurons →  INCREASE the speed of the oscillations.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	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	From 26 Hz to 37 Hz or even more! Depending on the groups I switch off.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177" dirty="0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 dirty="0">
                <a:solidFill>
                  <a:srgbClr val="C9211E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They all contribute.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 dirty="0">
                <a:solidFill>
                  <a:srgbClr val="C9211E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Which is the most crucial?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336380-A8AD-639F-D527-48839683992E}"/>
              </a:ext>
            </a:extLst>
          </p:cNvPr>
          <p:cNvSpPr txBox="1"/>
          <p:nvPr/>
        </p:nvSpPr>
        <p:spPr>
          <a:xfrm>
            <a:off x="221390" y="245118"/>
            <a:ext cx="10727049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inhibitory neurons on oscillations - Summary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ADF781-6A16-A52A-6BB0-27C2D529D26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544458" y="895764"/>
            <a:ext cx="2779942" cy="531824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9B897F-1CB8-9EB7-CE1C-F684666CF252}"/>
              </a:ext>
            </a:extLst>
          </p:cNvPr>
          <p:cNvSpPr txBox="1"/>
          <p:nvPr/>
        </p:nvSpPr>
        <p:spPr>
          <a:xfrm>
            <a:off x="459983" y="6141125"/>
            <a:ext cx="8376398" cy="41535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PV are crucial. Them alone are able to keep the oscillations at 25 Hz.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D13F1E-396B-3021-D622-4748FC31B014}"/>
              </a:ext>
            </a:extLst>
          </p:cNvPr>
          <p:cNvSpPr txBox="1"/>
          <p:nvPr/>
        </p:nvSpPr>
        <p:spPr>
          <a:xfrm>
            <a:off x="137686" y="49787"/>
            <a:ext cx="12054106" cy="41535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Which group alone is able to mantain oscillations?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F0FE45-DB44-1AD7-48CB-5C019CDB816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59983" y="946535"/>
            <a:ext cx="2747285" cy="525641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A7CD2D-9A03-14D5-D889-64681C470FA7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4002277" y="987429"/>
            <a:ext cx="2707672" cy="517848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9520CA2C-98C8-78B8-BAF1-3035BBC5D5E9}"/>
              </a:ext>
            </a:extLst>
          </p:cNvPr>
          <p:cNvSpPr txBox="1"/>
          <p:nvPr/>
        </p:nvSpPr>
        <p:spPr>
          <a:xfrm>
            <a:off x="7143942" y="600836"/>
            <a:ext cx="1447112" cy="4466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defTabSz="1105875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PV alone</a:t>
            </a:r>
            <a:endParaRPr lang="en-NL" sz="2177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90A30EFE-A022-3C05-1975-97EE822D05A4}"/>
              </a:ext>
            </a:extLst>
          </p:cNvPr>
          <p:cNvSpPr txBox="1"/>
          <p:nvPr/>
        </p:nvSpPr>
        <p:spPr>
          <a:xfrm>
            <a:off x="3568296" y="631922"/>
            <a:ext cx="1556527" cy="4466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defTabSz="1105875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VIP alone</a:t>
            </a:r>
            <a:endParaRPr lang="en-NL" sz="2177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23E1F8AC-AEAF-0ECA-B78E-E50574293D48}"/>
              </a:ext>
            </a:extLst>
          </p:cNvPr>
          <p:cNvSpPr txBox="1"/>
          <p:nvPr/>
        </p:nvSpPr>
        <p:spPr>
          <a:xfrm>
            <a:off x="98958" y="625608"/>
            <a:ext cx="1556527" cy="4466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defTabSz="1105875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SST alone</a:t>
            </a:r>
            <a:endParaRPr lang="en-NL" sz="2177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in a black coat&#10;&#10;Description automatically generated with low confidence">
            <a:extLst>
              <a:ext uri="{FF2B5EF4-FFF2-40B4-BE49-F238E27FC236}">
                <a16:creationId xmlns:a16="http://schemas.microsoft.com/office/drawing/2014/main" id="{4D1C8821-C3CA-C50B-A2B9-5BD80CEEF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01" y="5279842"/>
            <a:ext cx="1098162" cy="14655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4" descr="A picture containing text, diagram, screenshot, line&#10;&#10;Description automatically generated">
            <a:extLst>
              <a:ext uri="{FF2B5EF4-FFF2-40B4-BE49-F238E27FC236}">
                <a16:creationId xmlns:a16="http://schemas.microsoft.com/office/drawing/2014/main" id="{EED14F83-9057-2370-5CB3-7E12226D78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008"/>
          <a:stretch>
            <a:fillRect/>
          </a:stretch>
        </p:blipFill>
        <p:spPr>
          <a:xfrm>
            <a:off x="4231039" y="501042"/>
            <a:ext cx="7925486" cy="403541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8" descr="A picture containing text, screenshot, colorfulness, line&#10;&#10;Description automatically generated">
            <a:extLst>
              <a:ext uri="{FF2B5EF4-FFF2-40B4-BE49-F238E27FC236}">
                <a16:creationId xmlns:a16="http://schemas.microsoft.com/office/drawing/2014/main" id="{C5CEFD74-61EA-62E4-5900-AFA3AFF065F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711" b="9007"/>
          <a:stretch>
            <a:fillRect/>
          </a:stretch>
        </p:blipFill>
        <p:spPr>
          <a:xfrm>
            <a:off x="6242560" y="4506654"/>
            <a:ext cx="5899312" cy="218349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Box 10">
            <a:extLst>
              <a:ext uri="{FF2B5EF4-FFF2-40B4-BE49-F238E27FC236}">
                <a16:creationId xmlns:a16="http://schemas.microsoft.com/office/drawing/2014/main" id="{37C0B4FC-AC76-4882-D04E-4546D2BE7172}"/>
              </a:ext>
            </a:extLst>
          </p:cNvPr>
          <p:cNvSpPr txBox="1"/>
          <p:nvPr/>
        </p:nvSpPr>
        <p:spPr>
          <a:xfrm>
            <a:off x="144852" y="112633"/>
            <a:ext cx="6097708" cy="55839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903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1. LFP simulation</a:t>
            </a:r>
          </a:p>
        </p:txBody>
      </p:sp>
      <p:pic>
        <p:nvPicPr>
          <p:cNvPr id="6" name="Picture 45" descr="A diagram of a neuron&#10;&#10;Description automatically generated with medium confidence">
            <a:extLst>
              <a:ext uri="{FF2B5EF4-FFF2-40B4-BE49-F238E27FC236}">
                <a16:creationId xmlns:a16="http://schemas.microsoft.com/office/drawing/2014/main" id="{A763DEDF-3D68-30FF-C603-3BA1687676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727" y="3371135"/>
            <a:ext cx="2079377" cy="146453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Rectangle 46">
            <a:extLst>
              <a:ext uri="{FF2B5EF4-FFF2-40B4-BE49-F238E27FC236}">
                <a16:creationId xmlns:a16="http://schemas.microsoft.com/office/drawing/2014/main" id="{7AB9AE62-3442-7D43-1774-52EA7A6CF0B3}"/>
              </a:ext>
            </a:extLst>
          </p:cNvPr>
          <p:cNvSpPr/>
          <p:nvPr/>
        </p:nvSpPr>
        <p:spPr>
          <a:xfrm>
            <a:off x="1792725" y="3824226"/>
            <a:ext cx="697026" cy="558337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10588" tIns="55294" rIns="110588" bIns="55294" anchor="ctr" anchorCtr="1" compatLnSpc="1">
            <a:noAutofit/>
          </a:bodyPr>
          <a:lstStyle/>
          <a:p>
            <a:pPr algn="ctr" defTabSz="1105875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177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TextBox 47">
            <a:extLst>
              <a:ext uri="{FF2B5EF4-FFF2-40B4-BE49-F238E27FC236}">
                <a16:creationId xmlns:a16="http://schemas.microsoft.com/office/drawing/2014/main" id="{48095763-E4C8-5AC5-F512-74F6351C764E}"/>
              </a:ext>
            </a:extLst>
          </p:cNvPr>
          <p:cNvSpPr txBox="1"/>
          <p:nvPr/>
        </p:nvSpPr>
        <p:spPr>
          <a:xfrm>
            <a:off x="143569" y="903936"/>
            <a:ext cx="4605276" cy="14517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Best way to simulate LFP</a:t>
            </a: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Simulation of a neuropixel probe</a:t>
            </a: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Different angles of recording</a:t>
            </a:r>
          </a:p>
          <a:p>
            <a:pPr marL="345586" indent="-345586" defTabSz="1105875" hangingPunct="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Compare with experiments</a:t>
            </a:r>
          </a:p>
        </p:txBody>
      </p:sp>
      <p:sp>
        <p:nvSpPr>
          <p:cNvPr id="9" name="TextBox 49">
            <a:extLst>
              <a:ext uri="{FF2B5EF4-FFF2-40B4-BE49-F238E27FC236}">
                <a16:creationId xmlns:a16="http://schemas.microsoft.com/office/drawing/2014/main" id="{FEF65FBF-66E7-CAAB-7D1A-73FFBBED0529}"/>
              </a:ext>
            </a:extLst>
          </p:cNvPr>
          <p:cNvSpPr txBox="1"/>
          <p:nvPr/>
        </p:nvSpPr>
        <p:spPr>
          <a:xfrm>
            <a:off x="1502874" y="5895331"/>
            <a:ext cx="6097708" cy="78172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Rares Dorcioman 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kern="0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7</a:t>
            </a:r>
            <a:r>
              <a:rPr lang="en-US" sz="2177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-month project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8" descr="A picture containing diagram, text, plan, screenshot&#10;&#10;Description automatically generated">
            <a:extLst>
              <a:ext uri="{FF2B5EF4-FFF2-40B4-BE49-F238E27FC236}">
                <a16:creationId xmlns:a16="http://schemas.microsoft.com/office/drawing/2014/main" id="{E9F72C05-DA26-BDEC-6438-0A0A7BC5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149" y="1002970"/>
            <a:ext cx="5851196" cy="57158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9CA062D-9154-2ECC-7509-5B5C07B57FB8}"/>
              </a:ext>
            </a:extLst>
          </p:cNvPr>
          <p:cNvSpPr txBox="1"/>
          <p:nvPr/>
        </p:nvSpPr>
        <p:spPr>
          <a:xfrm>
            <a:off x="221390" y="1327058"/>
            <a:ext cx="5971759" cy="2510002"/>
          </a:xfrm>
          <a:prstGeom prst="rect">
            <a:avLst/>
          </a:prstGeom>
          <a:noFill/>
          <a:ln>
            <a:noFill/>
          </a:ln>
        </p:spPr>
        <p:txBody>
          <a:bodyPr vert="horz" wrap="none" lIns="108847" tIns="54423" rIns="108847" bIns="54423" anchorCtr="0" compatLnSpc="0"/>
          <a:lstStyle/>
          <a:p>
            <a:pPr hangingPunct="0"/>
            <a:r>
              <a:rPr lang="en-US" sz="1935" b="1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Model of cortical column with:</a:t>
            </a:r>
          </a:p>
          <a:p>
            <a:pPr hangingPunct="0"/>
            <a:endParaRPr lang="en-US" sz="1935" b="1">
              <a:solidFill>
                <a:srgbClr val="000000"/>
              </a:solidFill>
              <a:latin typeface="Liberation Serif" pitchFamily="18"/>
              <a:ea typeface="Arial" pitchFamily="2"/>
              <a:cs typeface="Arial" pitchFamily="2"/>
            </a:endParaRPr>
          </a:p>
          <a:p>
            <a:pPr hangingPunct="0"/>
            <a:r>
              <a:rPr lang="en-US" sz="1935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   - 5 distinct cortical layers</a:t>
            </a:r>
          </a:p>
          <a:p>
            <a:pPr hangingPunct="0"/>
            <a:r>
              <a:rPr lang="en-US" sz="1935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   - Multiple interneuron types (PV, SST, VIP cells)</a:t>
            </a:r>
          </a:p>
          <a:p>
            <a:pPr hangingPunct="0"/>
            <a:r>
              <a:rPr lang="en-US" sz="1935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   - Includes dynamics of different postsynaptic receptors </a:t>
            </a:r>
            <a:br>
              <a:rPr lang="en-US" sz="1935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</a:br>
            <a:r>
              <a:rPr lang="en-US" sz="1935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    (AMPA, GABA, NMDA) with exact equations.</a:t>
            </a:r>
          </a:p>
          <a:p>
            <a:pPr hangingPunct="0"/>
            <a:endParaRPr lang="en-US" sz="1814">
              <a:solidFill>
                <a:srgbClr val="000000"/>
              </a:solidFill>
              <a:latin typeface="Liberation Serif" pitchFamily="18"/>
              <a:ea typeface="Arial" pitchFamily="2"/>
              <a:cs typeface="Arial" pitchFamily="2"/>
            </a:endParaRPr>
          </a:p>
          <a:p>
            <a:pPr hangingPunct="0"/>
            <a:endParaRPr lang="en-US" sz="1814">
              <a:solidFill>
                <a:srgbClr val="000000"/>
              </a:solidFill>
              <a:latin typeface="Liberation Serif" pitchFamily="18"/>
              <a:ea typeface="Arial" pitchFamily="2"/>
              <a:cs typeface="Arial" pitchFamily="2"/>
            </a:endParaRPr>
          </a:p>
          <a:p>
            <a:pPr hangingPunct="0"/>
            <a:endParaRPr lang="en-US" sz="1814">
              <a:solidFill>
                <a:srgbClr val="000000"/>
              </a:solidFill>
              <a:latin typeface="Liberation Serif" pitchFamily="18"/>
              <a:ea typeface="Arial" pitchFamily="2"/>
              <a:cs typeface="Arial" pitchFamily="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BB0E67-BB9F-5F61-64DE-D460F96582B2}"/>
              </a:ext>
            </a:extLst>
          </p:cNvPr>
          <p:cNvSpPr txBox="1"/>
          <p:nvPr/>
        </p:nvSpPr>
        <p:spPr>
          <a:xfrm>
            <a:off x="292358" y="3649408"/>
            <a:ext cx="6232555" cy="2020193"/>
          </a:xfrm>
          <a:prstGeom prst="rect">
            <a:avLst/>
          </a:prstGeom>
          <a:noFill/>
          <a:ln>
            <a:noFill/>
          </a:ln>
        </p:spPr>
        <p:txBody>
          <a:bodyPr vert="horz" wrap="none" lIns="108847" tIns="54423" rIns="108847" bIns="54423" anchorCtr="0" compatLnSpc="0"/>
          <a:lstStyle/>
          <a:p>
            <a:pPr hangingPunct="0"/>
            <a:r>
              <a:rPr lang="en-US" sz="1935" b="1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Realistic biological constraints (Allen Institute):</a:t>
            </a:r>
          </a:p>
          <a:p>
            <a:pPr hangingPunct="0"/>
            <a:endParaRPr lang="en-US" sz="1935" b="1">
              <a:solidFill>
                <a:srgbClr val="000000"/>
              </a:solidFill>
              <a:latin typeface="Liberation Serif" pitchFamily="18"/>
              <a:ea typeface="Arial" pitchFamily="2"/>
              <a:cs typeface="Arial" pitchFamily="2"/>
            </a:endParaRPr>
          </a:p>
          <a:p>
            <a:pPr hangingPunct="0"/>
            <a:r>
              <a:rPr lang="en-US" sz="1935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- 85% Excitatory, 15% Inhibitory cells in each layer</a:t>
            </a:r>
          </a:p>
          <a:p>
            <a:pPr hangingPunct="0"/>
            <a:r>
              <a:rPr lang="en-US" sz="1935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- Percentage of each type of cell for each layer  </a:t>
            </a:r>
          </a:p>
          <a:p>
            <a:pPr hangingPunct="0"/>
            <a:r>
              <a:rPr lang="en-US" sz="1935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- Matrices of connectivity probability and synaptic strength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610E66-92B2-0ED5-1EF8-167714132840}"/>
              </a:ext>
            </a:extLst>
          </p:cNvPr>
          <p:cNvSpPr txBox="1"/>
          <p:nvPr/>
        </p:nvSpPr>
        <p:spPr>
          <a:xfrm>
            <a:off x="288440" y="552941"/>
            <a:ext cx="10770587" cy="382269"/>
          </a:xfrm>
          <a:prstGeom prst="rect">
            <a:avLst/>
          </a:prstGeom>
          <a:noFill/>
          <a:ln>
            <a:noFill/>
          </a:ln>
        </p:spPr>
        <p:txBody>
          <a:bodyPr vert="horz" wrap="none" lIns="108847" tIns="54423" rIns="108847" bIns="54423" anchorCtr="0" compatLnSpc="0"/>
          <a:lstStyle/>
          <a:p>
            <a:pPr hangingPunct="0"/>
            <a:r>
              <a:rPr lang="en-US" sz="1935">
                <a:solidFill>
                  <a:srgbClr val="000000"/>
                </a:solidFill>
                <a:latin typeface="Liberation Serif" pitchFamily="18"/>
                <a:ea typeface="Arial" pitchFamily="2"/>
                <a:cs typeface="Arial" pitchFamily="2"/>
              </a:rPr>
              <a:t>Simulate a large-scale network of spiking columnar circuits in V1 with biologically realistic features.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7C0618-C026-5266-ACBE-AEA8767A113D}"/>
              </a:ext>
            </a:extLst>
          </p:cNvPr>
          <p:cNvSpPr txBox="1"/>
          <p:nvPr/>
        </p:nvSpPr>
        <p:spPr>
          <a:xfrm>
            <a:off x="288440" y="110588"/>
            <a:ext cx="10140148" cy="520722"/>
          </a:xfrm>
          <a:prstGeom prst="rect">
            <a:avLst/>
          </a:prstGeom>
          <a:noFill/>
          <a:ln>
            <a:noFill/>
          </a:ln>
        </p:spPr>
        <p:txBody>
          <a:bodyPr vert="horz" wrap="none" lIns="108847" tIns="54423" rIns="108847" bIns="54423" anchorCtr="0" compatLnSpc="0"/>
          <a:lstStyle/>
          <a:p>
            <a:pPr hangingPunct="0"/>
            <a:r>
              <a:rPr lang="en-US" sz="2419" b="1">
                <a:solidFill>
                  <a:srgbClr val="C00000"/>
                </a:solidFill>
                <a:latin typeface="Liberation Sans" pitchFamily="34"/>
                <a:ea typeface="Arial" pitchFamily="2"/>
                <a:cs typeface="Arial" pitchFamily="2"/>
              </a:rPr>
              <a:t>General overview of the model – Spiking cortical column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134E98-969E-0566-ED3B-1E06EAD57938}"/>
              </a:ext>
            </a:extLst>
          </p:cNvPr>
          <p:cNvSpPr txBox="1"/>
          <p:nvPr/>
        </p:nvSpPr>
        <p:spPr>
          <a:xfrm>
            <a:off x="114340" y="33520"/>
            <a:ext cx="7417676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 dirty="0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Spontaneous condition matching experimental data</a:t>
            </a:r>
          </a:p>
        </p:txBody>
      </p:sp>
      <p:pic>
        <p:nvPicPr>
          <p:cNvPr id="3" name="Picture 2" descr="A screen shot of a phone&#10;&#10;Description automatically generated with medium confidence">
            <a:extLst>
              <a:ext uri="{FF2B5EF4-FFF2-40B4-BE49-F238E27FC236}">
                <a16:creationId xmlns:a16="http://schemas.microsoft.com/office/drawing/2014/main" id="{59FEE303-6880-EB3D-698C-1A4C0BAFB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09" y="253866"/>
            <a:ext cx="2823878" cy="685800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66C8CC05-C9FD-4BCC-8EC5-6D2373859700}"/>
              </a:ext>
            </a:extLst>
          </p:cNvPr>
          <p:cNvSpPr txBox="1"/>
          <p:nvPr/>
        </p:nvSpPr>
        <p:spPr>
          <a:xfrm>
            <a:off x="344175" y="667245"/>
            <a:ext cx="399044" cy="395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b="1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A</a:t>
            </a:r>
          </a:p>
        </p:txBody>
      </p:sp>
      <p:pic>
        <p:nvPicPr>
          <p:cNvPr id="5" name="Picture 5" descr="A screenshot of a graph&#10;&#10;Description automatically generated with medium confidence">
            <a:extLst>
              <a:ext uri="{FF2B5EF4-FFF2-40B4-BE49-F238E27FC236}">
                <a16:creationId xmlns:a16="http://schemas.microsoft.com/office/drawing/2014/main" id="{8DE6B017-0B57-C8F2-573F-896064E205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74"/>
          <a:stretch>
            <a:fillRect/>
          </a:stretch>
        </p:blipFill>
        <p:spPr>
          <a:xfrm>
            <a:off x="3608848" y="878003"/>
            <a:ext cx="2823459" cy="580943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796591C1-732E-9CEF-6521-EB78CDD82912}"/>
              </a:ext>
            </a:extLst>
          </p:cNvPr>
          <p:cNvSpPr txBox="1"/>
          <p:nvPr/>
        </p:nvSpPr>
        <p:spPr>
          <a:xfrm rot="5434803">
            <a:off x="2509205" y="3231382"/>
            <a:ext cx="1654516" cy="395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neuron index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4B3F62F5-F5BF-967C-67FB-55C67290BCEE}"/>
              </a:ext>
            </a:extLst>
          </p:cNvPr>
          <p:cNvSpPr txBox="1"/>
          <p:nvPr/>
        </p:nvSpPr>
        <p:spPr>
          <a:xfrm>
            <a:off x="3344342" y="651718"/>
            <a:ext cx="653167" cy="4466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B</a:t>
            </a:r>
          </a:p>
        </p:txBody>
      </p:sp>
      <p:pic>
        <p:nvPicPr>
          <p:cNvPr id="8" name="Picture 10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448976FD-F64D-AF63-F38B-6A8A77D4EE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5042" b="87227"/>
          <a:stretch>
            <a:fillRect/>
          </a:stretch>
        </p:blipFill>
        <p:spPr>
          <a:xfrm>
            <a:off x="5020217" y="683125"/>
            <a:ext cx="1636704" cy="60864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1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BBD9E64C-57D3-BF84-C463-A8C9A4CB1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5062" y="508186"/>
            <a:ext cx="4547052" cy="341028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0" name="TextBox 12">
            <a:extLst>
              <a:ext uri="{FF2B5EF4-FFF2-40B4-BE49-F238E27FC236}">
                <a16:creationId xmlns:a16="http://schemas.microsoft.com/office/drawing/2014/main" id="{2E4AF41E-86CB-BD26-E1CB-A9E49DA0126B}"/>
              </a:ext>
            </a:extLst>
          </p:cNvPr>
          <p:cNvSpPr txBox="1"/>
          <p:nvPr/>
        </p:nvSpPr>
        <p:spPr>
          <a:xfrm>
            <a:off x="6782750" y="815044"/>
            <a:ext cx="503308" cy="46064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b="1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C</a:t>
            </a:r>
          </a:p>
        </p:txBody>
      </p:sp>
      <p:pic>
        <p:nvPicPr>
          <p:cNvPr id="11" name="Picture 13" descr="A picture containing text, screenshot, display, software&#10;&#10;Description automatically generated">
            <a:extLst>
              <a:ext uri="{FF2B5EF4-FFF2-40B4-BE49-F238E27FC236}">
                <a16:creationId xmlns:a16="http://schemas.microsoft.com/office/drawing/2014/main" id="{78D1197C-4C81-E177-ED85-6DBCCD6176F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3411" t="62094" b="13739"/>
          <a:stretch>
            <a:fillRect/>
          </a:stretch>
        </p:blipFill>
        <p:spPr>
          <a:xfrm>
            <a:off x="10837851" y="2315128"/>
            <a:ext cx="1715387" cy="116933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4" descr="A picture containing screenshot, colorfulness, rectangle, line&#10;&#10;Description automatically generated">
            <a:extLst>
              <a:ext uri="{FF2B5EF4-FFF2-40B4-BE49-F238E27FC236}">
                <a16:creationId xmlns:a16="http://schemas.microsoft.com/office/drawing/2014/main" id="{B72B65C7-6DA9-F743-B9B7-545111C309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7860" y="3938331"/>
            <a:ext cx="2671697" cy="267169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3" name="TextBox 15">
            <a:extLst>
              <a:ext uri="{FF2B5EF4-FFF2-40B4-BE49-F238E27FC236}">
                <a16:creationId xmlns:a16="http://schemas.microsoft.com/office/drawing/2014/main" id="{15A6A184-D33C-F508-6570-DE728591F04E}"/>
              </a:ext>
            </a:extLst>
          </p:cNvPr>
          <p:cNvSpPr txBox="1"/>
          <p:nvPr/>
        </p:nvSpPr>
        <p:spPr>
          <a:xfrm>
            <a:off x="6734710" y="3708507"/>
            <a:ext cx="503308" cy="8640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b="1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D</a:t>
            </a:r>
          </a:p>
        </p:txBody>
      </p:sp>
      <p:pic>
        <p:nvPicPr>
          <p:cNvPr id="14" name="Picture 16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26118D88-F0D0-9F9E-5779-5EA52242A4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70090" y="3938331"/>
            <a:ext cx="2671697" cy="26716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5" name="Picture 17">
            <a:extLst>
              <a:ext uri="{FF2B5EF4-FFF2-40B4-BE49-F238E27FC236}">
                <a16:creationId xmlns:a16="http://schemas.microsoft.com/office/drawing/2014/main" id="{52785B4B-9749-5F41-6360-A373E8446213}"/>
              </a:ext>
            </a:extLst>
          </p:cNvPr>
          <p:cNvPicPr>
            <a:picLocks noChangeAspect="1"/>
          </p:cNvPicPr>
          <p:nvPr/>
        </p:nvPicPr>
        <p:blipFill>
          <a:blip r:embed="rId9">
            <a:lum/>
            <a:alphaModFix/>
          </a:blip>
          <a:srcRect l="74299" t="54931" r="4131" b="14105"/>
          <a:stretch>
            <a:fillRect/>
          </a:stretch>
        </p:blipFill>
        <p:spPr>
          <a:xfrm>
            <a:off x="11269145" y="5291398"/>
            <a:ext cx="658219" cy="9205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6" name="TextBox 18">
            <a:extLst>
              <a:ext uri="{FF2B5EF4-FFF2-40B4-BE49-F238E27FC236}">
                <a16:creationId xmlns:a16="http://schemas.microsoft.com/office/drawing/2014/main" id="{611C2FDD-8A73-1ECD-47B5-4B0D4A7E2DD8}"/>
              </a:ext>
            </a:extLst>
          </p:cNvPr>
          <p:cNvSpPr txBox="1"/>
          <p:nvPr/>
        </p:nvSpPr>
        <p:spPr>
          <a:xfrm>
            <a:off x="11139690" y="6405728"/>
            <a:ext cx="801654" cy="37741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14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Fig. 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A2DADB-76CE-D0EA-CE65-729E331C78B2}"/>
              </a:ext>
            </a:extLst>
          </p:cNvPr>
          <p:cNvSpPr txBox="1"/>
          <p:nvPr/>
        </p:nvSpPr>
        <p:spPr>
          <a:xfrm>
            <a:off x="7316706" y="90697"/>
            <a:ext cx="52169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5586" indent="-345586" hangingPunct="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Layer and cell-specific </a:t>
            </a:r>
            <a:r>
              <a:rPr lang="en-US" sz="1800" b="1" u="sng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spontaneous</a:t>
            </a:r>
            <a:r>
              <a:rPr lang="en-US" sz="1800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 activity matching experimental data.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10" grpId="0" build="p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F6B8D1-7303-52E1-7C37-5DD9A33084FB}"/>
              </a:ext>
            </a:extLst>
          </p:cNvPr>
          <p:cNvSpPr txBox="1"/>
          <p:nvPr/>
        </p:nvSpPr>
        <p:spPr>
          <a:xfrm>
            <a:off x="213118" y="134100"/>
            <a:ext cx="7479123" cy="43095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How the system behave with an input to E4 (FF input)?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BA1B9A-C5EF-7B9E-9A1F-1A5A9FC3BB51}"/>
              </a:ext>
            </a:extLst>
          </p:cNvPr>
          <p:cNvSpPr txBox="1"/>
          <p:nvPr/>
        </p:nvSpPr>
        <p:spPr>
          <a:xfrm>
            <a:off x="190039" y="1321670"/>
            <a:ext cx="399044" cy="395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b="1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2BF6CB-8A42-AB2D-4321-F94330758CDB}"/>
              </a:ext>
            </a:extLst>
          </p:cNvPr>
          <p:cNvSpPr txBox="1"/>
          <p:nvPr/>
        </p:nvSpPr>
        <p:spPr>
          <a:xfrm>
            <a:off x="2785397" y="1341395"/>
            <a:ext cx="417394" cy="3952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b="1" dirty="0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23B30F-D08A-F028-6C07-DC81C204E4FA}"/>
              </a:ext>
            </a:extLst>
          </p:cNvPr>
          <p:cNvSpPr txBox="1"/>
          <p:nvPr/>
        </p:nvSpPr>
        <p:spPr>
          <a:xfrm>
            <a:off x="5388621" y="1378148"/>
            <a:ext cx="399044" cy="395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935" b="1" dirty="0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5FA066-7BAD-777C-461E-60E7DD1DA22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228690" y="2657158"/>
            <a:ext cx="2927101" cy="306207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3" descr="A screen shot of a screen&#10;&#10;Description automatically generated with medium confidence">
            <a:extLst>
              <a:ext uri="{FF2B5EF4-FFF2-40B4-BE49-F238E27FC236}">
                <a16:creationId xmlns:a16="http://schemas.microsoft.com/office/drawing/2014/main" id="{521A3177-12BE-3EF9-B3C3-9628AEF94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" y="1203874"/>
            <a:ext cx="2992968" cy="598592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5" descr="A picture containing text, screenshot, line, parallel&#10;&#10;Description automatically generated">
            <a:extLst>
              <a:ext uri="{FF2B5EF4-FFF2-40B4-BE49-F238E27FC236}">
                <a16:creationId xmlns:a16="http://schemas.microsoft.com/office/drawing/2014/main" id="{7BDAC932-9AFD-0DB2-217C-4B421823DF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5069" y="1360178"/>
            <a:ext cx="2914804" cy="582962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1" name="TextBox 21">
            <a:extLst>
              <a:ext uri="{FF2B5EF4-FFF2-40B4-BE49-F238E27FC236}">
                <a16:creationId xmlns:a16="http://schemas.microsoft.com/office/drawing/2014/main" id="{C6A68052-83F9-8230-1D60-9F2DEFF5D466}"/>
              </a:ext>
            </a:extLst>
          </p:cNvPr>
          <p:cNvSpPr txBox="1"/>
          <p:nvPr/>
        </p:nvSpPr>
        <p:spPr>
          <a:xfrm>
            <a:off x="5963311" y="2433810"/>
            <a:ext cx="502379" cy="4466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110588" tIns="55294" rIns="110588" bIns="55294" anchor="t" anchorCtr="0" compatLnSpc="1">
            <a:sp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 kern="0" dirty="0">
                <a:solidFill>
                  <a:srgbClr val="000000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D</a:t>
            </a:r>
            <a:endParaRPr lang="en-US" sz="2177" b="1" dirty="0">
              <a:solidFill>
                <a:srgbClr val="000000"/>
              </a:solidFill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F3052D-044A-AF52-01C3-8B03D6D3AA4B}"/>
              </a:ext>
            </a:extLst>
          </p:cNvPr>
          <p:cNvSpPr txBox="1"/>
          <p:nvPr/>
        </p:nvSpPr>
        <p:spPr>
          <a:xfrm>
            <a:off x="221390" y="541184"/>
            <a:ext cx="8534788" cy="680578"/>
          </a:xfrm>
          <a:prstGeom prst="rect">
            <a:avLst/>
          </a:prstGeom>
          <a:noFill/>
          <a:ln>
            <a:noFill/>
          </a:ln>
        </p:spPr>
        <p:txBody>
          <a:bodyPr vert="horz" wrap="none" lIns="108847" tIns="54423" rIns="108847" bIns="54423" anchorCtr="0" compatLnSpc="0">
            <a:spAutoFit/>
          </a:bodyPr>
          <a:lstStyle/>
          <a:p>
            <a:pPr marL="345586" indent="-345586" hangingPunct="0">
              <a:buSzPct val="100000"/>
              <a:buFont typeface="Arial" panose="020B0604020202020204" pitchFamily="34" charset="0"/>
              <a:buChar char="•"/>
            </a:pPr>
            <a:r>
              <a:rPr lang="en-US" sz="1935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Layer and cell-specific </a:t>
            </a:r>
            <a:r>
              <a:rPr lang="en-US" sz="1935" b="1" u="sng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spontaneous</a:t>
            </a:r>
            <a:r>
              <a:rPr lang="en-US" sz="1935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 activity matching experimental data.</a:t>
            </a:r>
          </a:p>
          <a:p>
            <a:pPr marL="345586" indent="-345586" hangingPunct="0">
              <a:buSzPct val="100000"/>
              <a:buFont typeface="Arial" panose="020B0604020202020204" pitchFamily="34" charset="0"/>
              <a:buChar char="•"/>
            </a:pPr>
            <a:r>
              <a:rPr lang="en-US" sz="1935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Layer and cell-specific </a:t>
            </a:r>
            <a:r>
              <a:rPr lang="en-US" sz="1935" b="1" u="sng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evoked</a:t>
            </a:r>
            <a:r>
              <a:rPr lang="en-US" sz="1935" dirty="0">
                <a:solidFill>
                  <a:srgbClr val="000000"/>
                </a:solidFill>
                <a:latin typeface="Liberation Serif" pitchFamily="18"/>
                <a:ea typeface="Noto Sans CJK SC" pitchFamily="2"/>
                <a:cs typeface="Lohit Devanagari" pitchFamily="2"/>
              </a:rPr>
              <a:t> (FF input) activity matching experimental data.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0DD044-D39A-E345-46D8-571C3978EF28}"/>
              </a:ext>
            </a:extLst>
          </p:cNvPr>
          <p:cNvSpPr/>
          <p:nvPr/>
        </p:nvSpPr>
        <p:spPr>
          <a:xfrm>
            <a:off x="5472079" y="1240545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A469B2-6E32-3DDE-4CE7-101BE9090FBC}"/>
              </a:ext>
            </a:extLst>
          </p:cNvPr>
          <p:cNvSpPr txBox="1"/>
          <p:nvPr/>
        </p:nvSpPr>
        <p:spPr>
          <a:xfrm>
            <a:off x="25467" y="-5005"/>
            <a:ext cx="7032796" cy="419277"/>
          </a:xfrm>
          <a:prstGeom prst="rect">
            <a:avLst/>
          </a:prstGeom>
          <a:noFill/>
          <a:ln>
            <a:noFill/>
          </a:ln>
        </p:spPr>
        <p:txBody>
          <a:bodyPr vert="horz" wrap="none" lIns="108847" tIns="54423" rIns="108847" bIns="54423" anchorCtr="0" compatLnSpc="0"/>
          <a:lstStyle/>
          <a:p>
            <a:pPr hangingPunct="0"/>
            <a:r>
              <a:rPr lang="en-US" sz="2400" b="1" dirty="0">
                <a:solidFill>
                  <a:srgbClr val="C9211E"/>
                </a:solidFill>
                <a:ea typeface="Noto Sans CJK SC" pitchFamily="2"/>
                <a:cs typeface="Lohit Devanagari" pitchFamily="2"/>
              </a:rPr>
              <a:t>Plasticity in the model - STDP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9A0BF8-DEF4-47E1-B2DB-171F0566E0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687"/>
          <a:stretch/>
        </p:blipFill>
        <p:spPr>
          <a:xfrm>
            <a:off x="119429" y="414272"/>
            <a:ext cx="7234543" cy="4385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BFE0AB-3CD3-229E-C9CD-C19C3FE2AD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34" r="64846"/>
          <a:stretch/>
        </p:blipFill>
        <p:spPr>
          <a:xfrm>
            <a:off x="139432" y="3764915"/>
            <a:ext cx="2014855" cy="309308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CCEFAD2-7691-5ACD-98DF-074F271A326B}"/>
              </a:ext>
            </a:extLst>
          </p:cNvPr>
          <p:cNvSpPr/>
          <p:nvPr/>
        </p:nvSpPr>
        <p:spPr>
          <a:xfrm>
            <a:off x="1921767" y="3644900"/>
            <a:ext cx="487868" cy="469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C85B26-82F1-F0A1-7B3F-68275078AD2B}"/>
              </a:ext>
            </a:extLst>
          </p:cNvPr>
          <p:cNvSpPr/>
          <p:nvPr/>
        </p:nvSpPr>
        <p:spPr>
          <a:xfrm>
            <a:off x="2055175" y="4141461"/>
            <a:ext cx="354460" cy="22934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A1F35D-52D2-C438-B145-B7167D9CAC8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l="48263" b="10289"/>
          <a:stretch>
            <a:fillRect/>
          </a:stretch>
        </p:blipFill>
        <p:spPr>
          <a:xfrm>
            <a:off x="7460634" y="-55805"/>
            <a:ext cx="1175038" cy="465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D8E6A3-B94F-FB0D-0712-F5F65B2396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5318" b="46361"/>
          <a:stretch/>
        </p:blipFill>
        <p:spPr>
          <a:xfrm>
            <a:off x="9048972" y="170960"/>
            <a:ext cx="3026054" cy="25246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F9F739-DA5E-D5C2-3364-F1C279350D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592" r="55318"/>
          <a:stretch/>
        </p:blipFill>
        <p:spPr>
          <a:xfrm>
            <a:off x="9048972" y="2606836"/>
            <a:ext cx="3021509" cy="236904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A898153-F5BA-3F30-CA64-266BF58ABBAC}"/>
              </a:ext>
            </a:extLst>
          </p:cNvPr>
          <p:cNvSpPr/>
          <p:nvPr/>
        </p:nvSpPr>
        <p:spPr>
          <a:xfrm>
            <a:off x="8946072" y="2298936"/>
            <a:ext cx="364670" cy="346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94CACA-0F47-2CD5-325A-CA7F2AF5AA8B}"/>
              </a:ext>
            </a:extLst>
          </p:cNvPr>
          <p:cNvSpPr/>
          <p:nvPr/>
        </p:nvSpPr>
        <p:spPr>
          <a:xfrm>
            <a:off x="9494034" y="2540000"/>
            <a:ext cx="2304265" cy="1556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293BB9-8A8E-06B5-1A41-124DC1F1330C}"/>
              </a:ext>
            </a:extLst>
          </p:cNvPr>
          <p:cNvSpPr txBox="1"/>
          <p:nvPr/>
        </p:nvSpPr>
        <p:spPr>
          <a:xfrm>
            <a:off x="3117362" y="5335659"/>
            <a:ext cx="7001448" cy="1639665"/>
          </a:xfrm>
          <a:prstGeom prst="rect">
            <a:avLst/>
          </a:prstGeom>
          <a:noFill/>
          <a:ln>
            <a:noFill/>
          </a:ln>
        </p:spPr>
        <p:txBody>
          <a:bodyPr vert="horz" wrap="none" lIns="108847" tIns="54423" rIns="108847" bIns="54423" anchorCtr="0" compatLnSpc="0"/>
          <a:lstStyle/>
          <a:p>
            <a:pPr marL="342900" indent="-342900" hangingPunct="0">
              <a:buFont typeface="Arial" panose="020B0604020202020204" pitchFamily="34" charset="0"/>
              <a:buChar char="•"/>
            </a:pPr>
            <a:r>
              <a:rPr lang="en-US" sz="2177" dirty="0">
                <a:solidFill>
                  <a:srgbClr val="000000"/>
                </a:solidFill>
                <a:ea typeface="Noto Sans CJK SC" pitchFamily="2"/>
                <a:cs typeface="Lohit Devanagari" pitchFamily="2"/>
              </a:rPr>
              <a:t>Frequency depends on the input,  f in [12 Hz – 60 Hz]</a:t>
            </a:r>
          </a:p>
          <a:p>
            <a:pPr marL="342900" indent="-342900" hangingPunct="0">
              <a:buFontTx/>
              <a:buChar char="-"/>
            </a:pPr>
            <a:endParaRPr lang="en-US" sz="2177" dirty="0">
              <a:solidFill>
                <a:srgbClr val="000000"/>
              </a:solidFill>
              <a:ea typeface="Noto Sans CJK SC" pitchFamily="2"/>
              <a:cs typeface="Lohit Devanagari" pitchFamily="2"/>
            </a:endParaRPr>
          </a:p>
          <a:p>
            <a:pPr marL="342900" indent="-342900" hangingPunct="0">
              <a:buFont typeface="Arial" panose="020B0604020202020204" pitchFamily="34" charset="0"/>
              <a:buChar char="•"/>
            </a:pPr>
            <a:r>
              <a:rPr lang="en-US" sz="2177" dirty="0">
                <a:solidFill>
                  <a:srgbClr val="000000"/>
                </a:solidFill>
                <a:ea typeface="Noto Sans CJK SC" pitchFamily="2"/>
                <a:cs typeface="Lohit Devanagari" pitchFamily="2"/>
              </a:rPr>
              <a:t>FB switches off oscillations</a:t>
            </a:r>
          </a:p>
          <a:p>
            <a:pPr hangingPunct="0"/>
            <a:endParaRPr lang="en-US" sz="2177" dirty="0">
              <a:solidFill>
                <a:srgbClr val="000000"/>
              </a:solidFill>
              <a:latin typeface="Liberation Serif" pitchFamily="18"/>
              <a:ea typeface="Noto Sans CJK SC" pitchFamily="2"/>
              <a:cs typeface="Lohit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19557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D36662-6010-A4D0-B9C8-3130B6EECBAF}"/>
              </a:ext>
            </a:extLst>
          </p:cNvPr>
          <p:cNvSpPr txBox="1"/>
          <p:nvPr/>
        </p:nvSpPr>
        <p:spPr>
          <a:xfrm>
            <a:off x="331979" y="133667"/>
            <a:ext cx="7032797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of the FF input on oscillations (after learning)</a:t>
            </a:r>
          </a:p>
        </p:txBody>
      </p:sp>
      <p:pic>
        <p:nvPicPr>
          <p:cNvPr id="3" name="Picture 2" descr="A screen shot of a screen&#10;&#10;Description automatically generated with low confidence">
            <a:extLst>
              <a:ext uri="{FF2B5EF4-FFF2-40B4-BE49-F238E27FC236}">
                <a16:creationId xmlns:a16="http://schemas.microsoft.com/office/drawing/2014/main" id="{BECC4FC5-B34C-084F-7ABE-28F09320F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78" y="819834"/>
            <a:ext cx="2627827" cy="600647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3" descr="A screen shot of a screen&#10;&#10;Description automatically generated with medium confidence">
            <a:extLst>
              <a:ext uri="{FF2B5EF4-FFF2-40B4-BE49-F238E27FC236}">
                <a16:creationId xmlns:a16="http://schemas.microsoft.com/office/drawing/2014/main" id="{F60F7150-7B1E-CD9E-A7C8-5E5CA9DB3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025" y="819834"/>
            <a:ext cx="2627827" cy="600647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4" descr="A screen shot of a screen&#10;&#10;Description automatically generated with medium confidence">
            <a:extLst>
              <a:ext uri="{FF2B5EF4-FFF2-40B4-BE49-F238E27FC236}">
                <a16:creationId xmlns:a16="http://schemas.microsoft.com/office/drawing/2014/main" id="{D0631E7A-8FB9-FFC9-62C1-A19152876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3671" y="686608"/>
            <a:ext cx="2700174" cy="617183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FD6A64-018F-ACB3-E18E-CF8378CF54F5}"/>
              </a:ext>
            </a:extLst>
          </p:cNvPr>
          <p:cNvSpPr txBox="1"/>
          <p:nvPr/>
        </p:nvSpPr>
        <p:spPr>
          <a:xfrm>
            <a:off x="7364776" y="0"/>
            <a:ext cx="4495251" cy="163966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From 55s the weights are fixed again.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dirty="0">
              <a:solidFill>
                <a:srgbClr val="000000"/>
              </a:solidFill>
              <a:latin typeface="Liberation Sans" pitchFamily="34"/>
              <a:ea typeface="Liberation Sans" pitchFamily="34"/>
              <a:cs typeface="Liberation Sans" pitchFamily="34"/>
            </a:endParaRP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I give different input to E4 and 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see the effect on the frequency.  </a:t>
            </a:r>
          </a:p>
        </p:txBody>
      </p:sp>
      <p:pic>
        <p:nvPicPr>
          <p:cNvPr id="7" name="Picture 6" descr="A close-up of a card&#10;&#10;Description automatically generated with low confidence">
            <a:extLst>
              <a:ext uri="{FF2B5EF4-FFF2-40B4-BE49-F238E27FC236}">
                <a16:creationId xmlns:a16="http://schemas.microsoft.com/office/drawing/2014/main" id="{70DEB089-BFDC-2917-6528-3B477F6981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48" y="1244139"/>
            <a:ext cx="691208" cy="79104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4AC5669A-5116-1EE7-022F-3475DE70FDD2}"/>
              </a:ext>
            </a:extLst>
          </p:cNvPr>
          <p:cNvSpPr txBox="1"/>
          <p:nvPr/>
        </p:nvSpPr>
        <p:spPr>
          <a:xfrm>
            <a:off x="5237645" y="1161176"/>
            <a:ext cx="5914617" cy="163966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At 55 input off → no oscillations</a:t>
            </a:r>
          </a:p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dirty="0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Then I switch on the input again → oscillations are back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005F87C7-DF41-68FA-5743-8444072B4D49}"/>
              </a:ext>
            </a:extLst>
          </p:cNvPr>
          <p:cNvSpPr txBox="1"/>
          <p:nvPr/>
        </p:nvSpPr>
        <p:spPr>
          <a:xfrm>
            <a:off x="332409" y="134099"/>
            <a:ext cx="7032797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of the FF input on oscillations</a:t>
            </a:r>
          </a:p>
        </p:txBody>
      </p:sp>
      <p:pic>
        <p:nvPicPr>
          <p:cNvPr id="4" name="Picture 6" descr="A picture containing text, screenshot, colorfulness, line&#10;&#10;Description automatically generated">
            <a:extLst>
              <a:ext uri="{FF2B5EF4-FFF2-40B4-BE49-F238E27FC236}">
                <a16:creationId xmlns:a16="http://schemas.microsoft.com/office/drawing/2014/main" id="{89F2A797-6D8C-8834-DDD5-2CC0399DA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56" y="641244"/>
            <a:ext cx="5030488" cy="608265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957D8CD1-6547-681B-BDA0-A21554A0B1AE}"/>
              </a:ext>
            </a:extLst>
          </p:cNvPr>
          <p:cNvSpPr txBox="1"/>
          <p:nvPr/>
        </p:nvSpPr>
        <p:spPr>
          <a:xfrm>
            <a:off x="553155" y="6219498"/>
            <a:ext cx="6239957" cy="41578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>
                <a:solidFill>
                  <a:srgbClr val="000000"/>
                </a:solidFill>
                <a:latin typeface="Liberation Sans" pitchFamily="34"/>
                <a:ea typeface="Liberation Sans" pitchFamily="34"/>
                <a:cs typeface="Liberation Sans" pitchFamily="34"/>
              </a:rPr>
              <a:t>Frequency depends on the input f in [12 Hz – 60 Hz]</a:t>
            </a:r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1FFDD2B3-9AB5-BD20-8269-A21A4ECE5711}"/>
              </a:ext>
            </a:extLst>
          </p:cNvPr>
          <p:cNvSpPr txBox="1"/>
          <p:nvPr/>
        </p:nvSpPr>
        <p:spPr>
          <a:xfrm>
            <a:off x="332409" y="134099"/>
            <a:ext cx="7032797" cy="41927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08851" tIns="54420" rIns="108851" bIns="54420" anchor="t" anchorCtr="0" compatLnSpc="0">
            <a:noAutofit/>
          </a:bodyPr>
          <a:lstStyle/>
          <a:p>
            <a:pPr defTabSz="1105875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77" b="1">
                <a:solidFill>
                  <a:srgbClr val="C9211E"/>
                </a:solidFill>
                <a:latin typeface="Liberation Sans" pitchFamily="18"/>
                <a:ea typeface="Noto Sans CJK SC" pitchFamily="2"/>
                <a:cs typeface="Lohit Devanagari" pitchFamily="2"/>
              </a:rPr>
              <a:t>Effect of the FF input on oscillations</a:t>
            </a:r>
          </a:p>
        </p:txBody>
      </p:sp>
      <p:pic>
        <p:nvPicPr>
          <p:cNvPr id="4" name="Picture 12" descr="A picture containing text, diagram, line, plot&#10;&#10;Description automatically generated">
            <a:extLst>
              <a:ext uri="{FF2B5EF4-FFF2-40B4-BE49-F238E27FC236}">
                <a16:creationId xmlns:a16="http://schemas.microsoft.com/office/drawing/2014/main" id="{B2343F5B-F895-8281-4C15-0BA5B94399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28256" b="48137"/>
          <a:stretch>
            <a:fillRect/>
          </a:stretch>
        </p:blipFill>
        <p:spPr>
          <a:xfrm>
            <a:off x="7256550" y="2699883"/>
            <a:ext cx="4905152" cy="243953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Oval 13">
            <a:extLst>
              <a:ext uri="{FF2B5EF4-FFF2-40B4-BE49-F238E27FC236}">
                <a16:creationId xmlns:a16="http://schemas.microsoft.com/office/drawing/2014/main" id="{37ED89D4-B8F9-595D-2FD2-6EE632D279F1}"/>
              </a:ext>
            </a:extLst>
          </p:cNvPr>
          <p:cNvSpPr/>
          <p:nvPr/>
        </p:nvSpPr>
        <p:spPr>
          <a:xfrm>
            <a:off x="7609970" y="5033806"/>
            <a:ext cx="563999" cy="55738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FFFF"/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10588" tIns="55294" rIns="110588" bIns="55294" anchor="ctr" anchorCtr="1" compatLnSpc="1">
            <a:noAutofit/>
          </a:bodyPr>
          <a:lstStyle/>
          <a:p>
            <a:pPr algn="ctr" defTabSz="1105875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177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" name="Oval 14">
            <a:extLst>
              <a:ext uri="{FF2B5EF4-FFF2-40B4-BE49-F238E27FC236}">
                <a16:creationId xmlns:a16="http://schemas.microsoft.com/office/drawing/2014/main" id="{539C7921-13FA-ECE8-668D-9F5F3B191F7A}"/>
              </a:ext>
            </a:extLst>
          </p:cNvPr>
          <p:cNvSpPr/>
          <p:nvPr/>
        </p:nvSpPr>
        <p:spPr>
          <a:xfrm>
            <a:off x="10188333" y="5061132"/>
            <a:ext cx="563999" cy="55738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FFFF"/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10588" tIns="55294" rIns="110588" bIns="55294" anchor="ctr" anchorCtr="1" compatLnSpc="1">
            <a:noAutofit/>
          </a:bodyPr>
          <a:lstStyle/>
          <a:p>
            <a:pPr algn="ctr" defTabSz="1105875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177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" name="Oval 15">
            <a:extLst>
              <a:ext uri="{FF2B5EF4-FFF2-40B4-BE49-F238E27FC236}">
                <a16:creationId xmlns:a16="http://schemas.microsoft.com/office/drawing/2014/main" id="{9AD6C039-0696-C304-5CF3-28104ACF4555}"/>
              </a:ext>
            </a:extLst>
          </p:cNvPr>
          <p:cNvSpPr/>
          <p:nvPr/>
        </p:nvSpPr>
        <p:spPr>
          <a:xfrm>
            <a:off x="11824141" y="3744171"/>
            <a:ext cx="367650" cy="55738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FFFF"/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10588" tIns="55294" rIns="110588" bIns="55294" anchor="ctr" anchorCtr="1" compatLnSpc="1">
            <a:noAutofit/>
          </a:bodyPr>
          <a:lstStyle/>
          <a:p>
            <a:pPr algn="ctr" defTabSz="1105875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177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8" name="Picture 17" descr="A screen shot of a screen&#10;&#10;Description automatically generated with low confidence">
            <a:extLst>
              <a:ext uri="{FF2B5EF4-FFF2-40B4-BE49-F238E27FC236}">
                <a16:creationId xmlns:a16="http://schemas.microsoft.com/office/drawing/2014/main" id="{D292B30A-B6F4-1862-1B53-951A321F22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4800" y="343729"/>
            <a:ext cx="2578362" cy="589338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9" descr="A screen shot of a screen&#10;&#10;Description automatically generated with low confidence">
            <a:extLst>
              <a:ext uri="{FF2B5EF4-FFF2-40B4-BE49-F238E27FC236}">
                <a16:creationId xmlns:a16="http://schemas.microsoft.com/office/drawing/2014/main" id="{A874E55B-D1D5-2037-C026-8477639663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8063" y="343729"/>
            <a:ext cx="2578351" cy="589338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Picture 21" descr="A screen 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B73538B4-F3BE-8D62-0690-452AE723E7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565" y="343729"/>
            <a:ext cx="2578351" cy="589338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" name="Picture 23" descr="A close-up of a card&#10;&#10;Description automatically generated with low confidence">
            <a:extLst>
              <a:ext uri="{FF2B5EF4-FFF2-40B4-BE49-F238E27FC236}">
                <a16:creationId xmlns:a16="http://schemas.microsoft.com/office/drawing/2014/main" id="{614D8BCC-132A-DCCB-7C47-54CBB31D6E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4437" y="1231103"/>
            <a:ext cx="691208" cy="79104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1072</Words>
  <Application>Microsoft Macintosh PowerPoint</Application>
  <PresentationFormat>Widescreen</PresentationFormat>
  <Paragraphs>193</Paragraphs>
  <Slides>27</Slides>
  <Notes>19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Liberation Sans</vt:lpstr>
      <vt:lpstr>Liberation Serif</vt:lpstr>
      <vt:lpstr>Nimbus Roman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Giulia Moreni</dc:creator>
  <cp:lastModifiedBy>Giulia Moreni</cp:lastModifiedBy>
  <cp:revision>10</cp:revision>
  <dcterms:created xsi:type="dcterms:W3CDTF">2023-06-22T14:32:17Z</dcterms:created>
  <dcterms:modified xsi:type="dcterms:W3CDTF">2024-11-18T09:55:16Z</dcterms:modified>
</cp:coreProperties>
</file>

<file path=docProps/thumbnail.jpeg>
</file>